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4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7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8.xml" ContentType="application/vnd.openxmlformats-officedocument.presentationml.notesSlide+xml"/>
  <Override PartName="/ppt/tags/tag6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89"/>
  </p:notesMasterIdLst>
  <p:handoutMasterIdLst>
    <p:handoutMasterId r:id="rId90"/>
  </p:handoutMasterIdLst>
  <p:sldIdLst>
    <p:sldId id="771" r:id="rId2"/>
    <p:sldId id="772" r:id="rId3"/>
    <p:sldId id="867" r:id="rId4"/>
    <p:sldId id="834" r:id="rId5"/>
    <p:sldId id="836" r:id="rId6"/>
    <p:sldId id="837" r:id="rId7"/>
    <p:sldId id="840" r:id="rId8"/>
    <p:sldId id="841" r:id="rId9"/>
    <p:sldId id="842" r:id="rId10"/>
    <p:sldId id="843" r:id="rId11"/>
    <p:sldId id="844" r:id="rId12"/>
    <p:sldId id="846" r:id="rId13"/>
    <p:sldId id="847" r:id="rId14"/>
    <p:sldId id="848" r:id="rId15"/>
    <p:sldId id="849" r:id="rId16"/>
    <p:sldId id="850" r:id="rId17"/>
    <p:sldId id="852" r:id="rId18"/>
    <p:sldId id="853" r:id="rId19"/>
    <p:sldId id="854" r:id="rId20"/>
    <p:sldId id="855" r:id="rId21"/>
    <p:sldId id="856" r:id="rId22"/>
    <p:sldId id="869" r:id="rId23"/>
    <p:sldId id="861" r:id="rId24"/>
    <p:sldId id="952" r:id="rId25"/>
    <p:sldId id="953" r:id="rId26"/>
    <p:sldId id="948" r:id="rId27"/>
    <p:sldId id="949" r:id="rId28"/>
    <p:sldId id="950" r:id="rId29"/>
    <p:sldId id="904" r:id="rId30"/>
    <p:sldId id="905" r:id="rId31"/>
    <p:sldId id="906" r:id="rId32"/>
    <p:sldId id="907" r:id="rId33"/>
    <p:sldId id="908" r:id="rId34"/>
    <p:sldId id="909" r:id="rId35"/>
    <p:sldId id="872" r:id="rId36"/>
    <p:sldId id="925" r:id="rId37"/>
    <p:sldId id="873" r:id="rId38"/>
    <p:sldId id="874" r:id="rId39"/>
    <p:sldId id="875" r:id="rId40"/>
    <p:sldId id="876" r:id="rId41"/>
    <p:sldId id="943" r:id="rId42"/>
    <p:sldId id="945" r:id="rId43"/>
    <p:sldId id="946" r:id="rId44"/>
    <p:sldId id="947" r:id="rId45"/>
    <p:sldId id="890" r:id="rId46"/>
    <p:sldId id="891" r:id="rId47"/>
    <p:sldId id="926" r:id="rId48"/>
    <p:sldId id="927" r:id="rId49"/>
    <p:sldId id="939" r:id="rId50"/>
    <p:sldId id="928" r:id="rId51"/>
    <p:sldId id="929" r:id="rId52"/>
    <p:sldId id="930" r:id="rId53"/>
    <p:sldId id="931" r:id="rId54"/>
    <p:sldId id="932" r:id="rId55"/>
    <p:sldId id="933" r:id="rId56"/>
    <p:sldId id="934" r:id="rId57"/>
    <p:sldId id="935" r:id="rId58"/>
    <p:sldId id="936" r:id="rId59"/>
    <p:sldId id="937" r:id="rId60"/>
    <p:sldId id="938" r:id="rId61"/>
    <p:sldId id="896" r:id="rId62"/>
    <p:sldId id="954" r:id="rId63"/>
    <p:sldId id="955" r:id="rId64"/>
    <p:sldId id="966" r:id="rId65"/>
    <p:sldId id="967" r:id="rId66"/>
    <p:sldId id="956" r:id="rId67"/>
    <p:sldId id="993" r:id="rId68"/>
    <p:sldId id="969" r:id="rId69"/>
    <p:sldId id="970" r:id="rId70"/>
    <p:sldId id="971" r:id="rId71"/>
    <p:sldId id="972" r:id="rId72"/>
    <p:sldId id="965" r:id="rId73"/>
    <p:sldId id="973" r:id="rId74"/>
    <p:sldId id="974" r:id="rId75"/>
    <p:sldId id="977" r:id="rId76"/>
    <p:sldId id="995" r:id="rId77"/>
    <p:sldId id="996" r:id="rId78"/>
    <p:sldId id="997" r:id="rId79"/>
    <p:sldId id="978" r:id="rId80"/>
    <p:sldId id="1005" r:id="rId81"/>
    <p:sldId id="1000" r:id="rId82"/>
    <p:sldId id="1004" r:id="rId83"/>
    <p:sldId id="1006" r:id="rId84"/>
    <p:sldId id="1007" r:id="rId85"/>
    <p:sldId id="1001" r:id="rId86"/>
    <p:sldId id="1009" r:id="rId87"/>
    <p:sldId id="980" r:id="rId88"/>
  </p:sldIdLst>
  <p:sldSz cx="12192000" cy="6858000"/>
  <p:notesSz cx="7315200" cy="9601200"/>
  <p:custDataLst>
    <p:tags r:id="rId9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FF9999"/>
    <a:srgbClr val="CCECFF"/>
    <a:srgbClr val="C39BE1"/>
    <a:srgbClr val="C198E0"/>
    <a:srgbClr val="BD92DE"/>
    <a:srgbClr val="BEE395"/>
    <a:srgbClr val="3399FF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35" autoAdjust="0"/>
    <p:restoredTop sz="80380" autoAdjust="0"/>
  </p:normalViewPr>
  <p:slideViewPr>
    <p:cSldViewPr>
      <p:cViewPr varScale="1">
        <p:scale>
          <a:sx n="70" d="100"/>
          <a:sy n="70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83368a463_0_1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83368a463_0_1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4507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6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67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95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Important for modeling: understanding which assumptions you are making!</a:t>
            </a:r>
          </a:p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667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29EC271-397E-43E2-9DF1-EE9ED7E3DACF}" type="slidenum">
              <a:rPr lang="en-US" smtClean="0">
                <a:ea typeface="ＭＳ Ｐゴシック" pitchFamily="34" charset="-128"/>
              </a:rPr>
              <a:pPr eaLnBrk="1" hangingPunct="1"/>
              <a:t>39</a:t>
            </a:fld>
            <a:endParaRPr 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566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Arial" pitchFamily="34" charset="0"/>
                <a:ea typeface="ＭＳ Ｐゴシック" pitchFamily="34" charset="-128"/>
              </a:rPr>
              <a:t>T</a:t>
            </a:r>
            <a:r>
              <a:rPr lang="en-US" altLang="en-US"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>
                <a:latin typeface="Arial" pitchFamily="34" charset="0"/>
                <a:ea typeface="ＭＳ Ｐゴシック" pitchFamily="34" charset="-128"/>
              </a:rPr>
              <a:t>: traffic report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75A3D32-6BA7-4A1F-917C-754422230827}" type="slidenum">
              <a:rPr lang="en-US" sz="1300"/>
              <a:pPr eaLnBrk="1" hangingPunct="1"/>
              <a:t>45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39615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05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85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13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4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1df3b6b9a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1df3b6b9a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239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20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42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9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14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9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66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286081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D4DC253-A9A5-4D90-B624-D5BA5845A987}" type="slidenum">
              <a:rPr lang="en-US" sz="1300"/>
              <a:pPr eaLnBrk="1" hangingPunct="1"/>
              <a:t>67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997659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P(rain)</a:t>
            </a:r>
            <a:r>
              <a:rPr lang="en-US" baseline="0" dirty="0" smtClean="0"/>
              <a:t> = &gt; P(rain | sun)  P(sun) + P (</a:t>
            </a:r>
            <a:r>
              <a:rPr lang="en-US" baseline="0" dirty="0" err="1" smtClean="0"/>
              <a:t>rain|rain</a:t>
            </a:r>
            <a:r>
              <a:rPr lang="en-US" baseline="0" dirty="0" smtClean="0"/>
              <a:t>) P(rain)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0.1 * 1 + 0.7 * 0 = 0.1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3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P(sun)</a:t>
            </a:r>
            <a:r>
              <a:rPr lang="en-US" baseline="0" dirty="0" smtClean="0"/>
              <a:t> = &gt; P(sun | sun)  P(sun) + P (sun | rain) P(rain)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0.9 * 0.9 + 0.3 * 0.1 = 0.84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P(rain)</a:t>
            </a:r>
            <a:r>
              <a:rPr lang="en-US" baseline="0" dirty="0" smtClean="0"/>
              <a:t> = &gt; P(rain | sun)  P(sun) + P (rain | rain) P(rain)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0.1 * 0.9 + 0.7 * 0.1 = 0.09 + 0.07 = 0.16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95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9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5613" y="719138"/>
            <a:ext cx="6391275" cy="359568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George Box: All models are wrong; some of them are useful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5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91B7EDC-D532-E64C-A88A-8EDD91AF94E9}" type="slidenum">
              <a:rPr lang="en-US"/>
              <a:pPr eaLnBrk="1" hangingPunct="1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49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47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P(rain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r>
              <a:rPr lang="en-US" baseline="0" dirty="0" smtClean="0"/>
              <a:t> = &gt; P(rain</a:t>
            </a:r>
            <a:r>
              <a:rPr lang="en-US" baseline="-25000" dirty="0" smtClean="0"/>
              <a:t>1</a:t>
            </a:r>
            <a:r>
              <a:rPr lang="en-US" baseline="0" dirty="0" smtClean="0"/>
              <a:t> | rain</a:t>
            </a:r>
            <a:r>
              <a:rPr lang="en-US" baseline="-25000" dirty="0" smtClean="0"/>
              <a:t>0</a:t>
            </a:r>
            <a:r>
              <a:rPr lang="en-US" baseline="0" dirty="0" smtClean="0"/>
              <a:t>)  P(rain</a:t>
            </a:r>
            <a:r>
              <a:rPr lang="en-US" baseline="-25000" dirty="0" smtClean="0"/>
              <a:t>0</a:t>
            </a:r>
            <a:r>
              <a:rPr lang="en-US" baseline="0" dirty="0" smtClean="0"/>
              <a:t>) + P (rain</a:t>
            </a:r>
            <a:r>
              <a:rPr lang="en-US" baseline="-25000" dirty="0" smtClean="0"/>
              <a:t>1</a:t>
            </a:r>
            <a:r>
              <a:rPr lang="en-US" baseline="0" dirty="0" smtClean="0"/>
              <a:t> | - rain</a:t>
            </a:r>
            <a:r>
              <a:rPr lang="en-US" baseline="-25000" dirty="0" smtClean="0"/>
              <a:t>0</a:t>
            </a:r>
            <a:r>
              <a:rPr lang="en-US" baseline="0" dirty="0" smtClean="0"/>
              <a:t>) P(- rain</a:t>
            </a:r>
            <a:r>
              <a:rPr lang="en-US" baseline="-25000" dirty="0" smtClean="0"/>
              <a:t>0</a:t>
            </a:r>
            <a:r>
              <a:rPr lang="en-US" baseline="0" dirty="0" smtClean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P(rain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r>
              <a:rPr lang="en-US" baseline="0" dirty="0" smtClean="0"/>
              <a:t>  = 0.7 * 0.5 + 0.3 * 0.5 = 0.5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68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</a:t>
            </a:r>
            <a:r>
              <a:rPr lang="en-US" baseline="0" dirty="0" smtClean="0"/>
              <a:t> (R1 | u1) = P(u1 | R1) P (R1) / P (u1)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Remove P (u1) for division to get approximation</a:t>
            </a:r>
          </a:p>
          <a:p>
            <a:endParaRPr lang="en-US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a = show approximation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>
              <a:solidFill>
                <a:srgbClr val="CC00CC"/>
              </a:solidFill>
              <a:latin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</a:t>
            </a:r>
            <a:r>
              <a:rPr lang="en-US" baseline="0" dirty="0" smtClean="0"/>
              <a:t> (R1 | u1) = a P(u1 | R1) P (R1)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>
              <a:solidFill>
                <a:srgbClr val="CC00CC"/>
              </a:solidFill>
              <a:latin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</a:t>
            </a:r>
            <a:r>
              <a:rPr lang="en-US" baseline="0" dirty="0" smtClean="0"/>
              <a:t> (R1 | u1)  = 0.45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>
              <a:solidFill>
                <a:srgbClr val="CC00CC"/>
              </a:solidFill>
              <a:latin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 smtClean="0">
                <a:solidFill>
                  <a:srgbClr val="CC00CC"/>
                </a:solidFill>
                <a:latin typeface="Calibri"/>
                <a:cs typeface="Calibri"/>
              </a:rPr>
              <a:t>P(u1) = 0.55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>
              <a:solidFill>
                <a:srgbClr val="CC00CC"/>
              </a:solidFill>
              <a:latin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</a:t>
            </a:r>
            <a:r>
              <a:rPr lang="en-US" baseline="0" dirty="0" smtClean="0"/>
              <a:t> (R1 | u1)  = 0.45 / 1.1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eaLnBrk="1" hangingPunct="1"/>
            <a:r>
              <a:rPr lang="en-US" sz="2400" dirty="0" smtClean="0"/>
              <a:t>Procedure:</a:t>
            </a:r>
          </a:p>
          <a:p>
            <a:pPr lvl="1"/>
            <a:r>
              <a:rPr lang="en-US" sz="2000" dirty="0" smtClean="0"/>
              <a:t>Step 1: Compute Z = sum over all entries</a:t>
            </a:r>
          </a:p>
          <a:p>
            <a:pPr lvl="1"/>
            <a:r>
              <a:rPr lang="en-US" sz="2000" dirty="0" smtClean="0"/>
              <a:t>Step 2: Divide every entry by 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1" baseline="0" dirty="0" smtClean="0">
              <a:solidFill>
                <a:srgbClr val="CC00CC"/>
              </a:solidFill>
              <a:latin typeface="Calibri"/>
              <a:cs typeface="Calibr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>
              <a:solidFill>
                <a:srgbClr val="CC00CC"/>
              </a:solidFill>
              <a:latin typeface="Calibri"/>
              <a:cs typeface="Calibri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53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2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731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62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848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18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a = show approximation</a:t>
            </a:r>
          </a:p>
          <a:p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 smtClean="0">
                <a:solidFill>
                  <a:srgbClr val="CC00CC"/>
                </a:solidFill>
                <a:latin typeface="Calibri"/>
                <a:cs typeface="Calibri"/>
              </a:rPr>
              <a:t>Sunny|Happy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) = a 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 smtClean="0">
                <a:solidFill>
                  <a:srgbClr val="CC00CC"/>
                </a:solidFill>
                <a:sym typeface="Symbol"/>
              </a:rPr>
              <a:t>Happy|Sunny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 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sz="1400" i="1" dirty="0" smtClean="0">
                <a:solidFill>
                  <a:srgbClr val="CC00CC"/>
                </a:solidFill>
                <a:sym typeface="Symbol"/>
              </a:rPr>
              <a:t>sunny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</a:t>
            </a:r>
          </a:p>
          <a:p>
            <a:r>
              <a:rPr lang="en-US" i="1" dirty="0" smtClean="0">
                <a:solidFill>
                  <a:srgbClr val="CC00CC"/>
                </a:solidFill>
                <a:sym typeface="Symbol"/>
              </a:rPr>
              <a:t>                           = a 0.8 * 0.67 = 0.536</a:t>
            </a:r>
          </a:p>
          <a:p>
            <a:endParaRPr lang="en-US" i="1" dirty="0" smtClean="0">
              <a:solidFill>
                <a:srgbClr val="CC00CC"/>
              </a:solidFill>
              <a:sym typeface="Symbol"/>
            </a:endParaRPr>
          </a:p>
          <a:p>
            <a:r>
              <a:rPr lang="en-US" i="1" dirty="0" smtClean="0">
                <a:solidFill>
                  <a:srgbClr val="CC00CC"/>
                </a:solidFill>
                <a:sym typeface="Symbol"/>
              </a:rPr>
              <a:t>P (rainy | happy) = a 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 smtClean="0">
                <a:solidFill>
                  <a:srgbClr val="CC00CC"/>
                </a:solidFill>
                <a:sym typeface="Symbol"/>
              </a:rPr>
              <a:t>Happy|rainy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 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sz="1400" i="1" dirty="0" smtClean="0">
                <a:solidFill>
                  <a:srgbClr val="CC00CC"/>
                </a:solidFill>
                <a:sym typeface="Symbol"/>
              </a:rPr>
              <a:t>rainy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</a:t>
            </a:r>
          </a:p>
          <a:p>
            <a:r>
              <a:rPr lang="en-US" i="1" dirty="0" smtClean="0">
                <a:solidFill>
                  <a:srgbClr val="CC00CC"/>
                </a:solidFill>
                <a:sym typeface="Symbol"/>
              </a:rPr>
              <a:t>	</a:t>
            </a:r>
            <a:r>
              <a:rPr lang="en-US" i="1" baseline="0" dirty="0" smtClean="0">
                <a:solidFill>
                  <a:srgbClr val="CC00CC"/>
                </a:solidFill>
                <a:sym typeface="Symbol"/>
              </a:rPr>
              <a:t>   =  a 0.4 *  0.33 = 0.132</a:t>
            </a:r>
          </a:p>
          <a:p>
            <a:endParaRPr lang="en-US" i="1" baseline="0" dirty="0" smtClean="0">
              <a:solidFill>
                <a:srgbClr val="CC00CC"/>
              </a:solidFill>
              <a:sym typeface="Symbol"/>
            </a:endParaRPr>
          </a:p>
          <a:p>
            <a:r>
              <a:rPr lang="en-US" i="1" baseline="0" dirty="0" smtClean="0">
                <a:solidFill>
                  <a:srgbClr val="CC00CC"/>
                </a:solidFill>
                <a:sym typeface="Symbol"/>
              </a:rPr>
              <a:t>So after approximation ~~ </a:t>
            </a:r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 smtClean="0">
                <a:solidFill>
                  <a:srgbClr val="CC00CC"/>
                </a:solidFill>
                <a:latin typeface="Calibri"/>
                <a:cs typeface="Calibri"/>
              </a:rPr>
              <a:t>Sunny|Happy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)  = &lt;0.546&gt; = &lt;0.8&gt;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2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5613" y="719138"/>
            <a:ext cx="6391275" cy="3595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1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606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0D98D4-78BC-410E-807E-3CF904F29929}" type="slidenum">
              <a:rPr lang="en-US" sz="1300"/>
              <a:pPr eaLnBrk="1" hangingPunct="1"/>
              <a:t>87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42845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2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8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12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10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20.xml"/><Relationship Id="rId7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7.png"/><Relationship Id="rId5" Type="http://schemas.openxmlformats.org/officeDocument/2006/relationships/tags" Target="../tags/tag22.xml"/><Relationship Id="rId10" Type="http://schemas.openxmlformats.org/officeDocument/2006/relationships/image" Target="../media/image26.png"/><Relationship Id="rId4" Type="http://schemas.openxmlformats.org/officeDocument/2006/relationships/tags" Target="../tags/tag21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5.xml"/><Relationship Id="rId7" Type="http://schemas.openxmlformats.org/officeDocument/2006/relationships/image" Target="../media/image4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31.xml"/><Relationship Id="rId7" Type="http://schemas.openxmlformats.org/officeDocument/2006/relationships/image" Target="../media/image4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.png"/><Relationship Id="rId5" Type="http://schemas.openxmlformats.org/officeDocument/2006/relationships/tags" Target="../tags/tag6.xml"/><Relationship Id="rId10" Type="http://schemas.openxmlformats.org/officeDocument/2006/relationships/image" Target="../media/image3.png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35.xm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3.png"/><Relationship Id="rId5" Type="http://schemas.openxmlformats.org/officeDocument/2006/relationships/tags" Target="../tags/tag37.xml"/><Relationship Id="rId10" Type="http://schemas.openxmlformats.org/officeDocument/2006/relationships/image" Target="../media/image5.png"/><Relationship Id="rId4" Type="http://schemas.openxmlformats.org/officeDocument/2006/relationships/tags" Target="../tags/tag36.xml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40.xml"/><Relationship Id="rId7" Type="http://schemas.openxmlformats.org/officeDocument/2006/relationships/image" Target="../media/image7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7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43.xml"/><Relationship Id="rId7" Type="http://schemas.openxmlformats.org/officeDocument/2006/relationships/image" Target="../media/image74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5" Type="http://schemas.openxmlformats.org/officeDocument/2006/relationships/tags" Target="../tags/tag45.xml"/><Relationship Id="rId10" Type="http://schemas.openxmlformats.org/officeDocument/2006/relationships/image" Target="../media/image77.png"/><Relationship Id="rId4" Type="http://schemas.openxmlformats.org/officeDocument/2006/relationships/tags" Target="../tags/tag44.xml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0.xml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3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05.png"/><Relationship Id="rId3" Type="http://schemas.openxmlformats.org/officeDocument/2006/relationships/tags" Target="../tags/tag51.xml"/><Relationship Id="rId21" Type="http://schemas.openxmlformats.org/officeDocument/2006/relationships/image" Target="../media/image108.png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image" Target="../media/image104.png"/><Relationship Id="rId2" Type="http://schemas.openxmlformats.org/officeDocument/2006/relationships/tags" Target="../tags/tag50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image" Target="../media/image111.png"/><Relationship Id="rId5" Type="http://schemas.openxmlformats.org/officeDocument/2006/relationships/tags" Target="../tags/tag53.xml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10" Type="http://schemas.openxmlformats.org/officeDocument/2006/relationships/tags" Target="../tags/tag58.xml"/><Relationship Id="rId19" Type="http://schemas.openxmlformats.org/officeDocument/2006/relationships/image" Target="../media/image106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notesSlide" Target="../notesSlides/notesSlide28.xml"/><Relationship Id="rId22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93.emf"/><Relationship Id="rId5" Type="http://schemas.openxmlformats.org/officeDocument/2006/relationships/image" Target="../media/image113.emf"/><Relationship Id="rId4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036000" y="1523780"/>
            <a:ext cx="10120000" cy="2335600"/>
          </a:xfrm>
          <a:prstGeom prst="rect">
            <a:avLst/>
          </a:prstGeom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" sz="6533" dirty="0">
                <a:solidFill>
                  <a:srgbClr val="92D050"/>
                </a:solidFill>
                <a:latin typeface="Lato Light"/>
                <a:ea typeface="Lato Light"/>
                <a:cs typeface="Lato Light"/>
                <a:sym typeface="Lato Light"/>
              </a:rPr>
              <a:t>CS 2002</a:t>
            </a:r>
            <a:r>
              <a:rPr lang="en-US" dirty="0">
                <a:solidFill>
                  <a:srgbClr val="92D050"/>
                </a:solidFill>
              </a:rPr>
              <a:t/>
            </a:r>
            <a:br>
              <a:rPr lang="en-US" dirty="0">
                <a:solidFill>
                  <a:srgbClr val="92D050"/>
                </a:solidFill>
              </a:rPr>
            </a:br>
            <a:r>
              <a:rPr lang="en-US" sz="5333" dirty="0">
                <a:solidFill>
                  <a:srgbClr val="92D050"/>
                </a:solidFill>
                <a:latin typeface="Lato Light"/>
                <a:ea typeface="Lato Light"/>
                <a:cs typeface="Lato Light"/>
              </a:rPr>
              <a:t>Artificial Intelligence </a:t>
            </a:r>
            <a:endParaRPr sz="5333" dirty="0">
              <a:solidFill>
                <a:srgbClr val="92D05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15600" y="4059614"/>
            <a:ext cx="11360800" cy="2070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3200" i="1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Waheed Ahmed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3200" i="1" dirty="0">
                <a:latin typeface="Assistant ExtraLight"/>
                <a:ea typeface="Assistant ExtraLight"/>
                <a:cs typeface="Assistant ExtraLight"/>
                <a:sym typeface="Assistant ExtraLight"/>
              </a:rPr>
              <a:t>Email : waheedahmed@nu.edu.pk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3200" i="1" dirty="0">
              <a:latin typeface="Assistant ExtraLight"/>
              <a:ea typeface="Assistant ExtraLight"/>
              <a:cs typeface="Assistant ExtraLight"/>
              <a:sym typeface="Assistan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711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Alarm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371600"/>
            <a:ext cx="3352797" cy="2202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4038600"/>
            <a:ext cx="4991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9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Conditional Independence and the </a:t>
            </a:r>
            <a:r>
              <a:rPr lang="en-US" dirty="0">
                <a:latin typeface="Calibri"/>
                <a:cs typeface="Calibri"/>
              </a:rPr>
              <a:t>Chain Rule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idx="1"/>
          </p:nvPr>
        </p:nvSpPr>
        <p:spPr>
          <a:xfrm>
            <a:off x="341313" y="1524000"/>
            <a:ext cx="11469687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Chain rule: 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Trivial decomposition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 smtClean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With assumption of conditional independence: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Bayes</a:t>
            </a:r>
            <a:r>
              <a:rPr lang="ja-JP" altLang="en-US" sz="2400" dirty="0" smtClean="0">
                <a:latin typeface="Calibri"/>
                <a:cs typeface="Calibri"/>
              </a:rPr>
              <a:t>’</a:t>
            </a:r>
            <a:r>
              <a:rPr lang="en-US" sz="2400" dirty="0" smtClean="0">
                <a:latin typeface="Calibri"/>
                <a:cs typeface="Calibri"/>
              </a:rPr>
              <a:t>nets </a:t>
            </a:r>
            <a:r>
              <a:rPr lang="en-US" sz="2400" dirty="0">
                <a:latin typeface="Calibri"/>
                <a:cs typeface="Calibri"/>
              </a:rPr>
              <a:t>/ graphical models help us express conditional independence assumptions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" name="Picture 9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3505200"/>
            <a:ext cx="7094537" cy="307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304800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4654210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5105400"/>
            <a:ext cx="6035675" cy="309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7162800" cy="302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8400"/>
            <a:ext cx="3918800" cy="20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7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Bayes</a:t>
            </a:r>
            <a:r>
              <a:rPr lang="ja-JP" altLang="en-US" dirty="0" smtClean="0">
                <a:latin typeface="Calibri"/>
                <a:cs typeface="Calibri"/>
              </a:rPr>
              <a:t>’</a:t>
            </a:r>
            <a:r>
              <a:rPr lang="en-US" dirty="0" smtClean="0">
                <a:latin typeface="Calibri"/>
                <a:cs typeface="Calibri"/>
              </a:rPr>
              <a:t>Nets</a:t>
            </a:r>
            <a:r>
              <a:rPr lang="en-US" dirty="0">
                <a:latin typeface="Calibri"/>
                <a:cs typeface="Calibri"/>
              </a:rPr>
              <a:t>: Big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52" y="2819400"/>
            <a:ext cx="6765248" cy="4297680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3058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Bayesian </a:t>
            </a:r>
            <a:r>
              <a:rPr lang="en-US" sz="2400" dirty="0" smtClean="0">
                <a:latin typeface="Calibri"/>
                <a:cs typeface="Calibri"/>
              </a:rPr>
              <a:t>network: data </a:t>
            </a:r>
            <a:r>
              <a:rPr lang="en-US" sz="2400" dirty="0">
                <a:latin typeface="Calibri"/>
                <a:cs typeface="Calibri"/>
              </a:rPr>
              <a:t>structure that represents </a:t>
            </a:r>
            <a:r>
              <a:rPr lang="en-US" sz="2400" dirty="0" smtClean="0">
                <a:latin typeface="Calibri"/>
                <a:cs typeface="Calibri"/>
              </a:rPr>
              <a:t>the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dependencies </a:t>
            </a:r>
            <a:r>
              <a:rPr lang="en-US" sz="2400" dirty="0">
                <a:latin typeface="Calibri"/>
                <a:cs typeface="Calibri"/>
              </a:rPr>
              <a:t>among random </a:t>
            </a:r>
            <a:r>
              <a:rPr lang="en-US" sz="2400" dirty="0" smtClean="0">
                <a:latin typeface="Calibri"/>
                <a:cs typeface="Calibri"/>
              </a:rPr>
              <a:t>variables:</a:t>
            </a:r>
            <a:endParaRPr lang="en-US" sz="2400" dirty="0"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 smtClean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Calibri"/>
                <a:ea typeface="+mn-ea"/>
                <a:cs typeface="Calibri"/>
              </a:rPr>
              <a:t>A</a:t>
            </a:r>
            <a:r>
              <a:rPr lang="en-US" sz="2400" dirty="0" smtClean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libri"/>
                <a:ea typeface="+mn-ea"/>
                <a:cs typeface="Calibri"/>
              </a:rPr>
              <a:t>Bayesian network </a:t>
            </a:r>
            <a:r>
              <a:rPr lang="en-US" sz="240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is a representation of a joint probability distribution of a set of random variables with a possible mutual causal relationship.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088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Nets: Big Picture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00330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problems with using full joint distribution tables as our 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Unless there are only a few variables, the joint is WAY too big to represent explicitly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Hard to learn (estimate) anything empirically about more than a few variables at a time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Bayes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 nets: </a:t>
            </a:r>
            <a:r>
              <a:rPr lang="en-US" sz="2400" dirty="0">
                <a:latin typeface="Calibri"/>
                <a:cs typeface="Calibri"/>
              </a:rPr>
              <a:t>a technique for describing complex joint distributions (models) using simple, local distributions (conditional probabilities)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More properly called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 graphical models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describe how variables locally interact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Local interactions chain together to give global, indirect </a:t>
            </a:r>
            <a:r>
              <a:rPr lang="en-US" sz="2000" dirty="0" smtClean="0">
                <a:latin typeface="Calibri"/>
                <a:cs typeface="Calibri"/>
              </a:rPr>
              <a:t>interactions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625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Insurance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295400"/>
            <a:ext cx="7497763" cy="495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 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Net: Car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447800"/>
            <a:ext cx="8509000" cy="47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53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Graphical Model Notation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638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Nodes: variables (with domains)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Can be assigned (observed) or unassigned (unobserved)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Arcs: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Similar to CSP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Indicate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direct influence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Formally: encode conditional independence (more later)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now: imagine that arrows mean direct causation (in general, they don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t!)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58" b="49960"/>
          <a:stretch>
            <a:fillRect/>
          </a:stretch>
        </p:blipFill>
        <p:spPr bwMode="auto">
          <a:xfrm>
            <a:off x="6553200" y="1676400"/>
            <a:ext cx="1447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5715000" y="3125787"/>
            <a:ext cx="2805113" cy="1979613"/>
            <a:chOff x="3600" y="2208"/>
            <a:chExt cx="1767" cy="1247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7"/>
            <a:stretch>
              <a:fillRect/>
            </a:stretch>
          </p:blipFill>
          <p:spPr bwMode="auto">
            <a:xfrm>
              <a:off x="3600" y="2208"/>
              <a:ext cx="1767" cy="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Rectangle 7"/>
            <p:cNvSpPr>
              <a:spLocks noChangeArrowheads="1"/>
            </p:cNvSpPr>
            <p:nvPr/>
          </p:nvSpPr>
          <p:spPr bwMode="auto">
            <a:xfrm>
              <a:off x="3600" y="2208"/>
              <a:ext cx="336" cy="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1" y="3276600"/>
            <a:ext cx="3047998" cy="182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2192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4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Model 1: independence</a:t>
            </a: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 smtClean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pPr eaLnBrk="1" hangingPunct="1"/>
            <a:r>
              <a:rPr lang="en-US" sz="2400" dirty="0" smtClean="0">
                <a:latin typeface="Calibri"/>
                <a:cs typeface="Calibri"/>
              </a:rPr>
              <a:t>Why </a:t>
            </a:r>
            <a:r>
              <a:rPr lang="en-US" sz="2400" dirty="0">
                <a:latin typeface="Calibri"/>
                <a:cs typeface="Calibri"/>
              </a:rPr>
              <a:t>is an agent using model 2 better?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23622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9461" name="Oval 5"/>
          <p:cNvSpPr>
            <a:spLocks noChangeArrowheads="1"/>
          </p:cNvSpPr>
          <p:nvPr/>
        </p:nvSpPr>
        <p:spPr bwMode="auto">
          <a:xfrm>
            <a:off x="23622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7391400" y="350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7391400" y="51816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10" name="AutoShape 6"/>
          <p:cNvCxnSpPr>
            <a:cxnSpLocks noChangeShapeType="1"/>
            <a:stCxn id="8" idx="4"/>
            <a:endCxn id="9" idx="0"/>
          </p:cNvCxnSpPr>
          <p:nvPr/>
        </p:nvCxnSpPr>
        <p:spPr bwMode="auto">
          <a:xfrm>
            <a:off x="7772400" y="42814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57800" y="1502074"/>
            <a:ext cx="9855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 smtClean="0">
                <a:latin typeface="Calibri"/>
                <a:cs typeface="Calibri"/>
              </a:rPr>
              <a:t/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2400" dirty="0" smtClean="0">
              <a:latin typeface="Calibri"/>
              <a:cs typeface="Calibri"/>
            </a:endParaRPr>
          </a:p>
          <a:p>
            <a:pPr lvl="3"/>
            <a:endParaRPr lang="en-US" sz="12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Model 2: rain causes traffic</a:t>
            </a:r>
          </a:p>
          <a:p>
            <a:endParaRPr lang="en-US" sz="2400" dirty="0" smtClean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2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0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0636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Let’s build a causal graphical model!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cs typeface="Calibri"/>
              </a:rPr>
              <a:t>Variables</a:t>
            </a: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T: Traffic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L: Low pressure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D: Roof drips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B: Ballgame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C: </a:t>
            </a:r>
            <a:r>
              <a:rPr lang="en-US" sz="2000" dirty="0" smtClean="0">
                <a:latin typeface="Calibri"/>
                <a:cs typeface="Calibri"/>
              </a:rPr>
              <a:t>Cavity</a:t>
            </a:r>
          </a:p>
          <a:p>
            <a:pPr lvl="2">
              <a:lnSpc>
                <a:spcPct val="9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47800"/>
            <a:ext cx="7086600" cy="4724400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Traffic II</a:t>
            </a:r>
          </a:p>
        </p:txBody>
      </p:sp>
    </p:spTree>
    <p:extLst>
      <p:ext uri="{BB962C8B-B14F-4D97-AF65-F5344CB8AC3E}">
        <p14:creationId xmlns:p14="http://schemas.microsoft.com/office/powerpoint/2010/main" val="179100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B: Burglary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A: Alarm goes off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M: Mary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J: John calls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E: Earthquake!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1295400"/>
            <a:ext cx="6759927" cy="44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xfrm>
            <a:off x="105001" y="2285293"/>
            <a:ext cx="12003200" cy="2335600"/>
          </a:xfrm>
          <a:prstGeom prst="rect">
            <a:avLst/>
          </a:prstGeom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5333" dirty="0">
                <a:solidFill>
                  <a:srgbClr val="92D050"/>
                </a:solidFill>
                <a:latin typeface="Lato Light"/>
                <a:ea typeface="Lato Light"/>
                <a:cs typeface="Lato Light"/>
                <a:sym typeface="Lato Light"/>
              </a:rPr>
              <a:t>Week </a:t>
            </a:r>
            <a:r>
              <a:rPr lang="en" sz="5333" dirty="0" smtClean="0">
                <a:solidFill>
                  <a:srgbClr val="92D050"/>
                </a:solidFill>
                <a:latin typeface="Lato Light"/>
                <a:ea typeface="Lato Light"/>
                <a:cs typeface="Lato Light"/>
                <a:sym typeface="Lato Light"/>
              </a:rPr>
              <a:t>9: </a:t>
            </a:r>
            <a:r>
              <a:rPr lang="en-US" sz="5333" dirty="0" smtClean="0">
                <a:solidFill>
                  <a:srgbClr val="92D050"/>
                </a:solidFill>
                <a:latin typeface="Lato Light"/>
                <a:sym typeface="Lato Light"/>
              </a:rPr>
              <a:t> </a:t>
            </a:r>
            <a:r>
              <a:rPr lang="en-US" sz="5333" dirty="0" smtClean="0">
                <a:solidFill>
                  <a:srgbClr val="92D050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br>
              <a:rPr lang="en-US" sz="5333" dirty="0" smtClean="0">
                <a:solidFill>
                  <a:srgbClr val="92D050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-US" sz="5333" dirty="0" smtClean="0">
                <a:solidFill>
                  <a:srgbClr val="92D050"/>
                </a:solidFill>
                <a:latin typeface="Lato Light"/>
                <a:ea typeface="Lato Light"/>
                <a:cs typeface="Lato Light"/>
              </a:rPr>
              <a:t>Bayes Net &amp; HMM</a:t>
            </a:r>
            <a:r>
              <a:rPr lang="en" sz="5333" dirty="0">
                <a:solidFill>
                  <a:srgbClr val="92D050"/>
                </a:solidFill>
                <a:latin typeface="Lato Light"/>
                <a:ea typeface="Lato Light"/>
                <a:cs typeface="Lato Light"/>
                <a:sym typeface="Lato Light"/>
              </a:rPr>
              <a:t/>
            </a:r>
            <a:br>
              <a:rPr lang="en" sz="5333" dirty="0">
                <a:solidFill>
                  <a:srgbClr val="92D050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5333" dirty="0">
                <a:solidFill>
                  <a:schemeClr val="accent5"/>
                </a:solidFill>
                <a:latin typeface="Lato Light"/>
                <a:ea typeface="Lato Light"/>
                <a:cs typeface="Lato Light"/>
                <a:sym typeface="Lato Light"/>
              </a:rPr>
              <a:t/>
            </a:r>
            <a:br>
              <a:rPr lang="en" sz="5333" dirty="0">
                <a:solidFill>
                  <a:schemeClr val="accent5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-US" sz="1867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Russell &amp; </a:t>
            </a:r>
            <a:r>
              <a:rPr lang="en-US" sz="1867" b="1" dirty="0" err="1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Norvig</a:t>
            </a:r>
            <a:r>
              <a:rPr lang="en-US" sz="1867" b="1" dirty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, </a:t>
            </a:r>
            <a:r>
              <a:rPr lang="en-US" sz="1867" b="1" dirty="0" smtClean="0">
                <a:solidFill>
                  <a:srgbClr val="40458B"/>
                </a:solidFill>
                <a:latin typeface="Tahoma" panose="020B0604030504040204" pitchFamily="34" charset="0"/>
                <a:sym typeface="Lato Light"/>
              </a:rPr>
              <a:t>Chapter 14.</a:t>
            </a:r>
            <a:endParaRPr sz="1867" b="1" dirty="0">
              <a:solidFill>
                <a:srgbClr val="40458B"/>
              </a:solidFill>
              <a:latin typeface="Tahoma" panose="020B0604030504040204" pitchFamily="34" charset="0"/>
              <a:sym typeface="Lato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83772" y="5235632"/>
            <a:ext cx="73798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Tahoma" panose="020B0604030504040204" pitchFamily="34" charset="0"/>
            </a:endParaRPr>
          </a:p>
          <a:p>
            <a:r>
              <a:rPr lang="en-US" sz="1600" dirty="0">
                <a:latin typeface="Tahoma" panose="020B0604030504040204" pitchFamily="34" charset="0"/>
              </a:rPr>
              <a:t> </a:t>
            </a:r>
            <a:r>
              <a:rPr lang="en-US" dirty="0" smtClean="0">
                <a:solidFill>
                  <a:srgbClr val="40458B"/>
                </a:solidFill>
                <a:latin typeface="Tahoma" panose="020B0604030504040204" pitchFamily="34" charset="0"/>
              </a:rPr>
              <a:t>(Most of slides from </a:t>
            </a:r>
            <a:r>
              <a:rPr lang="en-US" b="1" dirty="0">
                <a:solidFill>
                  <a:srgbClr val="40458B"/>
                </a:solidFill>
                <a:latin typeface="Tahoma" panose="020B0604030504040204" pitchFamily="34" charset="0"/>
              </a:rPr>
              <a:t>Dan Klein, Pieter </a:t>
            </a:r>
            <a:r>
              <a:rPr lang="en-US" b="1" dirty="0" err="1">
                <a:solidFill>
                  <a:srgbClr val="40458B"/>
                </a:solidFill>
                <a:latin typeface="Tahoma" panose="020B0604030504040204" pitchFamily="34" charset="0"/>
              </a:rPr>
              <a:t>Abbeel</a:t>
            </a:r>
            <a:r>
              <a:rPr lang="en-US" b="1" dirty="0" smtClean="0">
                <a:solidFill>
                  <a:srgbClr val="40458B"/>
                </a:solidFill>
                <a:latin typeface="Tahoma" panose="020B0604030504040204" pitchFamily="34" charset="0"/>
              </a:rPr>
              <a:t>)</a:t>
            </a:r>
          </a:p>
          <a:p>
            <a:r>
              <a:rPr lang="en-US" b="1" dirty="0" smtClean="0">
                <a:solidFill>
                  <a:srgbClr val="40458B"/>
                </a:solidFill>
                <a:latin typeface="Tahoma" panose="020B060403050404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7000"/>
            <a:ext cx="12382500" cy="82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0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Bayes</a:t>
            </a:r>
            <a:r>
              <a:rPr lang="ja-JP" altLang="en-US" dirty="0">
                <a:latin typeface="Calibri"/>
                <a:cs typeface="Calibri"/>
              </a:rPr>
              <a:t>’</a:t>
            </a:r>
            <a:r>
              <a:rPr lang="en-US" dirty="0">
                <a:latin typeface="Calibri"/>
                <a:cs typeface="Calibri"/>
              </a:rPr>
              <a:t> Net Semantics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397000"/>
            <a:ext cx="5943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A </a:t>
            </a:r>
            <a:r>
              <a:rPr lang="en-US" sz="2400" dirty="0">
                <a:latin typeface="Calibri"/>
                <a:cs typeface="Calibri"/>
              </a:rPr>
              <a:t>set of nodes, one per variable </a:t>
            </a:r>
            <a:r>
              <a:rPr lang="en-US" sz="2400" dirty="0" smtClean="0">
                <a:latin typeface="Calibri"/>
                <a:cs typeface="Calibri"/>
              </a:rPr>
              <a:t>X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directed, acyclic </a:t>
            </a:r>
            <a:r>
              <a:rPr lang="en-US" sz="2400" dirty="0" smtClean="0">
                <a:latin typeface="Calibri"/>
                <a:cs typeface="Calibri"/>
              </a:rPr>
              <a:t>graph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A conditional distribution for each </a:t>
            </a:r>
            <a:r>
              <a:rPr lang="en-US" sz="2400" dirty="0" smtClean="0">
                <a:latin typeface="Calibri"/>
                <a:cs typeface="Calibri"/>
              </a:rPr>
              <a:t>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CPT: conditional probability </a:t>
            </a:r>
            <a:r>
              <a:rPr lang="en-US" sz="2000" dirty="0" smtClean="0">
                <a:latin typeface="Calibri"/>
                <a:cs typeface="Calibri"/>
              </a:rPr>
              <a:t>table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Description of a noisy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causal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process</a:t>
            </a:r>
          </a:p>
          <a:p>
            <a:pPr lvl="4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cs typeface="Calibri"/>
            </a:endParaRP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8229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A</a:t>
            </a:r>
            <a:r>
              <a:rPr lang="en-US" sz="24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8839200" y="3302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endParaRPr lang="en-US" sz="2400" baseline="-25000">
              <a:latin typeface="Calibri"/>
              <a:cs typeface="Calibri"/>
            </a:endParaRPr>
          </a:p>
        </p:txBody>
      </p:sp>
      <p:cxnSp>
        <p:nvCxnSpPr>
          <p:cNvPr id="23558" name="AutoShape 6"/>
          <p:cNvCxnSpPr>
            <a:cxnSpLocks noChangeShapeType="1"/>
            <a:stCxn id="23556" idx="4"/>
            <a:endCxn id="23557" idx="1"/>
          </p:cNvCxnSpPr>
          <p:nvPr/>
        </p:nvCxnSpPr>
        <p:spPr bwMode="auto">
          <a:xfrm>
            <a:off x="8496300" y="2478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9753600" y="193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A</a:t>
            </a:r>
            <a:r>
              <a:rPr lang="en-US" sz="2400" i="1" baseline="-25000">
                <a:latin typeface="Calibri"/>
                <a:cs typeface="Calibri"/>
              </a:rPr>
              <a:t>n</a:t>
            </a:r>
          </a:p>
        </p:txBody>
      </p:sp>
      <p:cxnSp>
        <p:nvCxnSpPr>
          <p:cNvPr id="23560" name="AutoShape 8"/>
          <p:cNvCxnSpPr>
            <a:cxnSpLocks noChangeShapeType="1"/>
            <a:stCxn id="23559" idx="4"/>
            <a:endCxn id="23557" idx="7"/>
          </p:cNvCxnSpPr>
          <p:nvPr/>
        </p:nvCxnSpPr>
        <p:spPr bwMode="auto">
          <a:xfrm flipH="1">
            <a:off x="9294813" y="2478088"/>
            <a:ext cx="7254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2356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20828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562" name="AutoShape 10"/>
          <p:cNvCxnSpPr>
            <a:cxnSpLocks noChangeShapeType="1"/>
            <a:endCxn id="23557" idx="0"/>
          </p:cNvCxnSpPr>
          <p:nvPr/>
        </p:nvCxnSpPr>
        <p:spPr bwMode="auto">
          <a:xfrm flipH="1">
            <a:off x="9105900" y="2540000"/>
            <a:ext cx="152400" cy="7477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800" y="4368800"/>
            <a:ext cx="2057400" cy="3021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3564" name="AutoShape 12"/>
          <p:cNvSpPr>
            <a:spLocks noChangeArrowheads="1"/>
          </p:cNvSpPr>
          <p:nvPr/>
        </p:nvSpPr>
        <p:spPr bwMode="auto">
          <a:xfrm rot="5400000">
            <a:off x="9563100" y="3492500"/>
            <a:ext cx="609600" cy="6858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100 h 21600"/>
              <a:gd name="T14" fmla="*/ 19055 w 21600"/>
              <a:gd name="T15" fmla="*/ 805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3781" y="0"/>
                </a:lnTo>
                <a:lnTo>
                  <a:pt x="13781" y="4100"/>
                </a:lnTo>
                <a:lnTo>
                  <a:pt x="12427" y="4100"/>
                </a:lnTo>
                <a:cubicBezTo>
                  <a:pt x="5564" y="4100"/>
                  <a:pt x="0" y="7708"/>
                  <a:pt x="0" y="12158"/>
                </a:cubicBezTo>
                <a:lnTo>
                  <a:pt x="0" y="21600"/>
                </a:lnTo>
                <a:lnTo>
                  <a:pt x="4046" y="21600"/>
                </a:lnTo>
                <a:lnTo>
                  <a:pt x="4046" y="12158"/>
                </a:lnTo>
                <a:cubicBezTo>
                  <a:pt x="4046" y="9894"/>
                  <a:pt x="7798" y="8058"/>
                  <a:pt x="12427" y="8058"/>
                </a:cubicBezTo>
                <a:lnTo>
                  <a:pt x="13781" y="8058"/>
                </a:lnTo>
                <a:lnTo>
                  <a:pt x="13781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3987800"/>
            <a:ext cx="1927225" cy="3020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914400" y="5867400"/>
            <a:ext cx="1074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i="1" dirty="0">
                <a:solidFill>
                  <a:srgbClr val="CC0000"/>
                </a:solidFill>
                <a:latin typeface="Calibri"/>
                <a:cs typeface="Calibri"/>
              </a:rPr>
              <a:t>A Bayes net = Topology (graph) + Local Conditional Probabilities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524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Bayes’ 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Net Semantics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495801"/>
            <a:ext cx="2062553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2" y="1371600"/>
            <a:ext cx="3724088" cy="27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1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199" y="1143001"/>
            <a:ext cx="2666998" cy="177372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 smtClean="0">
                <a:latin typeface="Calibri"/>
                <a:cs typeface="Calibri"/>
              </a:rPr>
              <a:t>E</a:t>
            </a:r>
            <a:r>
              <a:rPr lang="en-US" dirty="0" err="1" smtClean="0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0.94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0.06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0.29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0.71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0.001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0.999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 smtClean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30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599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</a:t>
            </a:r>
            <a:r>
              <a:rPr lang="en-US" dirty="0" smtClean="0"/>
              <a:t>semantics (</a:t>
            </a:r>
            <a:r>
              <a:rPr lang="en-US" dirty="0" smtClean="0">
                <a:latin typeface="Calibri"/>
                <a:cs typeface="Calibri"/>
              </a:rPr>
              <a:t>Alarm Network)</a:t>
            </a:r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8" y="6151206"/>
            <a:ext cx="4267200" cy="4306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7897" y="5052326"/>
            <a:ext cx="8306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“Global” semantics defines the full joint distribution as the product of the local conditional distributions:</a:t>
            </a:r>
          </a:p>
        </p:txBody>
      </p:sp>
      <p:sp>
        <p:nvSpPr>
          <p:cNvPr id="4" name="Rectangle 3"/>
          <p:cNvSpPr/>
          <p:nvPr/>
        </p:nvSpPr>
        <p:spPr>
          <a:xfrm>
            <a:off x="4974729" y="6118771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2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72" y="1143000"/>
            <a:ext cx="2635227" cy="1752600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semantics (</a:t>
            </a:r>
            <a:r>
              <a:rPr lang="en-US" dirty="0">
                <a:latin typeface="Calibri"/>
                <a:cs typeface="Calibri"/>
              </a:rPr>
              <a:t>Alarm Network)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14243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Local </a:t>
            </a:r>
            <a:r>
              <a:rPr lang="en-US" b="1" dirty="0" smtClean="0"/>
              <a:t>semantics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7600"/>
            <a:ext cx="99822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7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construct Bayesian network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117600"/>
            <a:ext cx="944879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to construct Bayesian network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58389"/>
            <a:ext cx="967740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1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</p:cNvCxnSpPr>
          <p:nvPr/>
        </p:nvCxnSpPr>
        <p:spPr bwMode="auto">
          <a:xfrm>
            <a:off x="7010400" y="2337627"/>
            <a:ext cx="0" cy="18533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</p:cNvCxnSpPr>
          <p:nvPr/>
        </p:nvCxnSpPr>
        <p:spPr bwMode="auto">
          <a:xfrm>
            <a:off x="5638800" y="3860664"/>
            <a:ext cx="0" cy="4290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5334000" y="2337627"/>
            <a:ext cx="14637" cy="638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endCxn id="15" idx="0"/>
          </p:cNvCxnSpPr>
          <p:nvPr/>
        </p:nvCxnSpPr>
        <p:spPr bwMode="auto">
          <a:xfrm flipH="1">
            <a:off x="6462388" y="5174405"/>
            <a:ext cx="14612" cy="53138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ounded Rectangle 1"/>
          <p:cNvSpPr/>
          <p:nvPr/>
        </p:nvSpPr>
        <p:spPr>
          <a:xfrm>
            <a:off x="4495800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035161" y="2975992"/>
            <a:ext cx="2336417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Maintenance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{yes, no}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78207" y="4289733"/>
            <a:ext cx="27432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{on time, delayed}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03369" y="5705789"/>
            <a:ext cx="2518038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Appointment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{Attend, miss}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Probability Recap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304799" y="1600200"/>
            <a:ext cx="11201401" cy="45259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Conditional probability</a:t>
            </a:r>
          </a:p>
          <a:p>
            <a:pPr lvl="2">
              <a:buFont typeface="Wingdings" charset="0"/>
              <a:buChar char="§"/>
              <a:defRPr/>
            </a:pPr>
            <a:endParaRPr lang="en-US" sz="2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Product rule</a:t>
            </a:r>
          </a:p>
          <a:p>
            <a:pPr lvl="2">
              <a:buFont typeface="Wingdings" charset="0"/>
              <a:buChar char="§"/>
              <a:defRPr/>
            </a:pPr>
            <a:endParaRPr lang="en-US" sz="20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Chain rule </a:t>
            </a:r>
            <a:endParaRPr lang="en-US" sz="2400" dirty="0"/>
          </a:p>
          <a:p>
            <a:pPr marL="0" indent="0">
              <a:buFont typeface="Wingdings" charset="0"/>
              <a:buNone/>
              <a:defRPr/>
            </a:pPr>
            <a:endParaRPr lang="en-US" sz="1600" dirty="0"/>
          </a:p>
          <a:p>
            <a:pPr marL="0" indent="0">
              <a:buFont typeface="Wingdings" charset="0"/>
              <a:buNone/>
              <a:defRPr/>
            </a:pPr>
            <a:endParaRPr lang="en-US" sz="1600" dirty="0"/>
          </a:p>
          <a:p>
            <a:pPr marL="0" indent="0">
              <a:buFont typeface="Wingdings" charset="0"/>
              <a:buNone/>
              <a:defRPr/>
            </a:pPr>
            <a:endParaRPr lang="en-US" sz="16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X, Y independent if and only if:</a:t>
            </a:r>
          </a:p>
          <a:p>
            <a:pPr lvl="4">
              <a:buFont typeface="Wingdings" charset="0"/>
              <a:buChar char="§"/>
              <a:defRPr/>
            </a:pPr>
            <a:endParaRPr lang="en-US" sz="16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X and Y are conditionally independent given Z if and only if:</a:t>
            </a:r>
            <a:endParaRPr lang="en-US" dirty="0"/>
          </a:p>
          <a:p>
            <a:pPr>
              <a:buFont typeface="Wingdings" charset="0"/>
              <a:buChar char="§"/>
              <a:defRPr/>
            </a:pPr>
            <a:endParaRPr lang="en-US" dirty="0"/>
          </a:p>
        </p:txBody>
      </p:sp>
      <p:pic>
        <p:nvPicPr>
          <p:cNvPr id="17412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0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6" y="2570706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867520"/>
            <a:ext cx="37957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25" y="6316662"/>
            <a:ext cx="48418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63373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6737" y="3505200"/>
            <a:ext cx="6646512" cy="970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11388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95800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636331"/>
              </p:ext>
            </p:extLst>
          </p:nvPr>
        </p:nvGraphicFramePr>
        <p:xfrm>
          <a:off x="838201" y="2895600"/>
          <a:ext cx="3962400" cy="76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069222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2737197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03848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50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62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5334000" y="2337627"/>
            <a:ext cx="14637" cy="638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ounded Rectangle 1"/>
          <p:cNvSpPr/>
          <p:nvPr/>
        </p:nvSpPr>
        <p:spPr>
          <a:xfrm>
            <a:off x="4495800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035161" y="2975992"/>
            <a:ext cx="2336417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Maintenance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{yes, no}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14169"/>
              </p:ext>
            </p:extLst>
          </p:nvPr>
        </p:nvGraphicFramePr>
        <p:xfrm>
          <a:off x="533400" y="4038600"/>
          <a:ext cx="3962400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069222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2737197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03848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6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50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0497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25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999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</p:cNvCxnSpPr>
          <p:nvPr/>
        </p:nvCxnSpPr>
        <p:spPr bwMode="auto">
          <a:xfrm>
            <a:off x="9347393" y="2337627"/>
            <a:ext cx="0" cy="18533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</p:cNvCxnSpPr>
          <p:nvPr/>
        </p:nvCxnSpPr>
        <p:spPr bwMode="auto">
          <a:xfrm>
            <a:off x="7975793" y="3860664"/>
            <a:ext cx="0" cy="4290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7670993" y="2337627"/>
            <a:ext cx="14637" cy="638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ounded Rectangle 1"/>
          <p:cNvSpPr/>
          <p:nvPr/>
        </p:nvSpPr>
        <p:spPr>
          <a:xfrm>
            <a:off x="6832793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372154" y="2975992"/>
            <a:ext cx="2336417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Maintenance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{yes, no}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15200" y="4289733"/>
            <a:ext cx="27432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{on time, delayed}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406349"/>
              </p:ext>
            </p:extLst>
          </p:nvPr>
        </p:nvGraphicFramePr>
        <p:xfrm>
          <a:off x="533523" y="1659331"/>
          <a:ext cx="5130800" cy="2667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18680389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323362916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830871347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58307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delayed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2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76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9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0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08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0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3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0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</p:cNvCxnSpPr>
          <p:nvPr/>
        </p:nvCxnSpPr>
        <p:spPr bwMode="auto">
          <a:xfrm>
            <a:off x="7010400" y="2337627"/>
            <a:ext cx="0" cy="18533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</p:cNvCxnSpPr>
          <p:nvPr/>
        </p:nvCxnSpPr>
        <p:spPr bwMode="auto">
          <a:xfrm>
            <a:off x="5638800" y="3860664"/>
            <a:ext cx="0" cy="4290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5334000" y="2337627"/>
            <a:ext cx="14637" cy="638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endCxn id="15" idx="0"/>
          </p:cNvCxnSpPr>
          <p:nvPr/>
        </p:nvCxnSpPr>
        <p:spPr bwMode="auto">
          <a:xfrm flipH="1">
            <a:off x="6462388" y="5174405"/>
            <a:ext cx="14612" cy="53138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ounded Rectangle 1"/>
          <p:cNvSpPr/>
          <p:nvPr/>
        </p:nvSpPr>
        <p:spPr>
          <a:xfrm>
            <a:off x="4495800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035161" y="2975992"/>
            <a:ext cx="2336417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Maintenance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{yes, no}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78207" y="4289733"/>
            <a:ext cx="27432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{on time, delayed}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03369" y="5705789"/>
            <a:ext cx="2518038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Appointment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{Attend, miss}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569825"/>
              </p:ext>
            </p:extLst>
          </p:nvPr>
        </p:nvGraphicFramePr>
        <p:xfrm>
          <a:off x="386298" y="4757069"/>
          <a:ext cx="3962400" cy="16284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069222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2737197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03848171"/>
                    </a:ext>
                  </a:extLst>
                </a:gridCol>
              </a:tblGrid>
              <a:tr h="315567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6209"/>
                  </a:ext>
                </a:extLst>
              </a:tr>
              <a:tr h="576931">
                <a:tc>
                  <a:txBody>
                    <a:bodyPr/>
                    <a:lstStyle/>
                    <a:p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50702"/>
                  </a:ext>
                </a:extLst>
              </a:tr>
              <a:tr h="555397">
                <a:tc>
                  <a:txBody>
                    <a:bodyPr/>
                    <a:lstStyle/>
                    <a:p>
                      <a:r>
                        <a:rPr lang="en-US" dirty="0" smtClean="0"/>
                        <a:t>delayed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049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74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</p:cNvCxnSpPr>
          <p:nvPr/>
        </p:nvCxnSpPr>
        <p:spPr bwMode="auto">
          <a:xfrm>
            <a:off x="11023793" y="2337627"/>
            <a:ext cx="0" cy="18533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</p:cNvCxnSpPr>
          <p:nvPr/>
        </p:nvCxnSpPr>
        <p:spPr bwMode="auto">
          <a:xfrm>
            <a:off x="9652193" y="3860664"/>
            <a:ext cx="0" cy="4290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9347393" y="2337627"/>
            <a:ext cx="14637" cy="638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endCxn id="15" idx="0"/>
          </p:cNvCxnSpPr>
          <p:nvPr/>
        </p:nvCxnSpPr>
        <p:spPr bwMode="auto">
          <a:xfrm flipH="1">
            <a:off x="10475781" y="5174405"/>
            <a:ext cx="14612" cy="53138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ounded Rectangle 1"/>
          <p:cNvSpPr/>
          <p:nvPr/>
        </p:nvSpPr>
        <p:spPr>
          <a:xfrm>
            <a:off x="8509193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048554" y="2975992"/>
            <a:ext cx="2336417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Maintenance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{yes, no}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1600" y="4289733"/>
            <a:ext cx="27432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{on time, delayed}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216762" y="5705789"/>
            <a:ext cx="2518038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Appointment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{Attend, miss}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6096000" cy="53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Computing Joint Probability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52400" y="2235200"/>
            <a:ext cx="518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P(light) = P(light)</a:t>
            </a:r>
            <a:endParaRPr lang="en-US" sz="2000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28600" y="3086100"/>
            <a:ext cx="5181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P(light, no) =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kern="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P(light) P(no | light)</a:t>
            </a:r>
            <a:endParaRPr lang="en-US" sz="2000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74172" y="4045468"/>
            <a:ext cx="7467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P(light, no, delayed) =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kern="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P(light) P(no | light) P (delayed | no, light)</a:t>
            </a:r>
            <a:endParaRPr lang="en-US" sz="2000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1771" y="5105400"/>
            <a:ext cx="1132859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P(light, no, delayed, miss ) =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kern="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P(light) P(no | light) P (delayed | no, light) P (miss | no, light, delayed)  </a:t>
            </a:r>
            <a:r>
              <a:rPr lang="en-US" sz="2000" b="1" kern="0" dirty="0" smtClean="0">
                <a:latin typeface="Calibri"/>
                <a:ea typeface="ＭＳ Ｐゴシック" pitchFamily="34" charset="-128"/>
                <a:cs typeface="Calibri"/>
              </a:rPr>
              <a:t>(Chain Rule)</a:t>
            </a:r>
            <a:endParaRPr lang="en-US" sz="2000" b="1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152400" y="6096000"/>
            <a:ext cx="1132859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P(light, no, delayed, miss ) =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kern="0" dirty="0">
                <a:latin typeface="Calibri"/>
                <a:ea typeface="ＭＳ Ｐゴシック" pitchFamily="34" charset="-128"/>
                <a:cs typeface="Calibri"/>
              </a:rPr>
              <a:t>	</a:t>
            </a: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P(light) P(no | light) P (delayed | no, light) P (miss | delayed) </a:t>
            </a:r>
            <a:r>
              <a:rPr lang="en-US" sz="2000" b="1" kern="0" dirty="0" smtClean="0">
                <a:latin typeface="Calibri"/>
                <a:ea typeface="ＭＳ Ｐゴシック" pitchFamily="34" charset="-128"/>
                <a:cs typeface="Calibri"/>
              </a:rPr>
              <a:t>(Bayes Net)</a:t>
            </a:r>
            <a:endParaRPr lang="en-US" sz="2000" b="1" kern="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53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Size of a Bayes</a:t>
            </a:r>
            <a:r>
              <a:rPr lang="ja-JP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07622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5181600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 joint distribution over N Boolean variables?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N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How big is an N-node net if nodes have up to k parents?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O(N * 2</a:t>
            </a:r>
            <a:r>
              <a:rPr lang="en-US" sz="3200" baseline="30000" dirty="0">
                <a:latin typeface="Calibri"/>
                <a:ea typeface="ＭＳ Ｐゴシック" pitchFamily="34" charset="-128"/>
                <a:cs typeface="Calibri"/>
              </a:rPr>
              <a:t>k+1</a:t>
            </a:r>
            <a:r>
              <a:rPr lang="en-US" sz="32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7622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81200"/>
            <a:ext cx="23304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4208551"/>
            <a:ext cx="7696198" cy="267442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638800" y="1371600"/>
            <a:ext cx="6400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Both give you the power to calculate</a:t>
            </a:r>
          </a:p>
          <a:p>
            <a:pPr lvl="7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BNs: Huge space savings!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easier to elicit local CPTs</a:t>
            </a:r>
          </a:p>
          <a:p>
            <a:pPr lvl="6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Also faster to answer queries (coming)	</a:t>
            </a:r>
          </a:p>
          <a:p>
            <a:pPr lvl="5">
              <a:lnSpc>
                <a:spcPct val="9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330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Size of a Bayes</a:t>
            </a:r>
            <a:r>
              <a:rPr lang="ja-JP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11546564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241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3124200" y="1397001"/>
            <a:ext cx="8661400" cy="472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Representation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Conditional Independences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Probabilistic Inference</a:t>
            </a:r>
          </a:p>
          <a:p>
            <a:pPr lvl="3"/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Learning Bayes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3891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7800"/>
            <a:ext cx="5667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8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/>
          <p:cNvSpPr>
            <a:spLocks noChangeShapeType="1"/>
          </p:cNvSpPr>
          <p:nvPr/>
        </p:nvSpPr>
        <p:spPr bwMode="auto">
          <a:xfrm>
            <a:off x="7162800" y="39624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8749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0871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X and Y are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independent </a:t>
            </a:r>
            <a:r>
              <a:rPr lang="en-US" dirty="0">
                <a:latin typeface="Calibri"/>
                <a:cs typeface="Calibri"/>
              </a:rPr>
              <a:t>if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X and Y are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conditionally independent</a:t>
            </a:r>
            <a:r>
              <a:rPr lang="en-US" dirty="0">
                <a:latin typeface="Calibri"/>
                <a:cs typeface="Calibri"/>
              </a:rPr>
              <a:t> given Z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(Conditional) independence is a property of a distribution</a:t>
            </a:r>
          </a:p>
          <a:p>
            <a:pPr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Example: 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pic>
        <p:nvPicPr>
          <p:cNvPr id="108749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12975"/>
            <a:ext cx="1016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7493" name="Line 5"/>
          <p:cNvSpPr>
            <a:spLocks noChangeShapeType="1"/>
          </p:cNvSpPr>
          <p:nvPr/>
        </p:nvSpPr>
        <p:spPr bwMode="auto">
          <a:xfrm>
            <a:off x="5867400" y="23622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553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12975"/>
            <a:ext cx="43100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7497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810000"/>
            <a:ext cx="1401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724400"/>
            <a:ext cx="4327711" cy="2885140"/>
          </a:xfrm>
          <a:prstGeom prst="rect">
            <a:avLst/>
          </a:prstGeom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5638800"/>
            <a:ext cx="3469361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2270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 Nets: Assumptions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754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Assumptions we are required to make to define the Bayes net when given the graph: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2"/>
            <a:endParaRPr lang="en-US" sz="16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Beyond above 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“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chain rule 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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Bayes net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”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 conditional independence assumptions </a:t>
            </a:r>
          </a:p>
          <a:p>
            <a:pPr lvl="6"/>
            <a:endParaRPr lang="en-US" altLang="ja-JP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Often additional conditional independences</a:t>
            </a:r>
          </a:p>
          <a:p>
            <a:pPr lvl="7"/>
            <a:endParaRPr lang="en-US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They can be read off the graph</a:t>
            </a:r>
          </a:p>
          <a:p>
            <a:pPr lvl="4"/>
            <a:endParaRPr lang="en-US" sz="1200" dirty="0">
              <a:latin typeface="Calibri"/>
              <a:ea typeface="ＭＳ Ｐゴシック" pitchFamily="34" charset="-128"/>
              <a:cs typeface="Calibri"/>
              <a:sym typeface="Wingdings" pitchFamily="2" charset="2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Wingdings" pitchFamily="2" charset="2"/>
              </a:rPr>
              <a:t>Important for modeling: understand assumptions made when choosing a Bayes net graph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024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47561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752600"/>
            <a:ext cx="4859973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914" y="1447800"/>
            <a:ext cx="5203085" cy="2729838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Probabilistic Models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7010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Models describe how (a portion of) the world works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Models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are always simplifications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every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all interactions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All models are wrong; but some are useful.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/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     – George E. P. </a:t>
            </a:r>
            <a:r>
              <a:rPr lang="en-US" sz="2000" dirty="0" smtClean="0">
                <a:latin typeface="Calibri"/>
                <a:cs typeface="Calibri"/>
              </a:rPr>
              <a:t>Box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do we do with probabilistic models?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We (or our agents) need to reason about unknown variables, given evidence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explanation (diagnostic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prediction (causal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Example: value of information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987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Example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457200" y="2636837"/>
            <a:ext cx="10972800" cy="3382963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Conditional independence assumptions directly from simplifications in chain rule:</a:t>
            </a: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Additional implied conditional independence assumptions?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 ∐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X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|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Y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257550" y="1524000"/>
            <a:ext cx="5657850" cy="838200"/>
            <a:chOff x="3962400" y="1676400"/>
            <a:chExt cx="4114800" cy="609600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39624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X</a:t>
              </a:r>
            </a:p>
          </p:txBody>
        </p:sp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5181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Y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6324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Z</a:t>
              </a:r>
            </a:p>
          </p:txBody>
        </p:sp>
        <p:cxnSp>
          <p:nvCxnSpPr>
            <p:cNvPr id="8" name="AutoShape 7"/>
            <p:cNvCxnSpPr>
              <a:cxnSpLocks noChangeShapeType="1"/>
              <a:stCxn id="5" idx="6"/>
              <a:endCxn id="6" idx="2"/>
            </p:cNvCxnSpPr>
            <p:nvPr/>
          </p:nvCxnSpPr>
          <p:spPr bwMode="auto">
            <a:xfrm>
              <a:off x="4586288" y="1981200"/>
              <a:ext cx="5810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" name="AutoShape 8"/>
            <p:cNvCxnSpPr>
              <a:cxnSpLocks noChangeShapeType="1"/>
              <a:stCxn id="6" idx="6"/>
              <a:endCxn id="7" idx="2"/>
            </p:cNvCxnSpPr>
            <p:nvPr/>
          </p:nvCxnSpPr>
          <p:spPr bwMode="auto">
            <a:xfrm>
              <a:off x="5805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7467600" y="1676400"/>
              <a:ext cx="609600" cy="609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800">
                  <a:latin typeface="Calibri"/>
                  <a:cs typeface="Calibri"/>
                </a:rPr>
                <a:t>W</a:t>
              </a:r>
            </a:p>
          </p:txBody>
        </p:sp>
        <p:cxnSp>
          <p:nvCxnSpPr>
            <p:cNvPr id="11" name="AutoShape 8"/>
            <p:cNvCxnSpPr>
              <a:cxnSpLocks noChangeShapeType="1"/>
              <a:endCxn id="10" idx="2"/>
            </p:cNvCxnSpPr>
            <p:nvPr/>
          </p:nvCxnSpPr>
          <p:spPr bwMode="auto">
            <a:xfrm>
              <a:off x="6948488" y="1981200"/>
              <a:ext cx="50482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85800" y="3348037"/>
            <a:ext cx="1132859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P(X, Y, Z, W ) = P(X) P(Y| X) P (Z | X, Y) P (W | X, Y, Z) </a:t>
            </a:r>
            <a:r>
              <a:rPr lang="en-US" sz="2000" b="1" kern="0" dirty="0" smtClean="0">
                <a:latin typeface="Calibri"/>
                <a:ea typeface="ＭＳ Ｐゴシック" pitchFamily="34" charset="-128"/>
                <a:cs typeface="Calibri"/>
              </a:rPr>
              <a:t>(Chain Rule)</a:t>
            </a:r>
            <a:endParaRPr lang="en-US" sz="2000" b="1" kern="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41278" y="3906838"/>
            <a:ext cx="11328593" cy="89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kern="0" dirty="0" smtClean="0">
                <a:latin typeface="Calibri"/>
                <a:ea typeface="ＭＳ Ｐゴシック" pitchFamily="34" charset="-128"/>
                <a:cs typeface="Calibri"/>
              </a:rPr>
              <a:t>P(X, Y, Z, W ) = P(X) P(Y| X) P (Z | Y) P (W | Z) </a:t>
            </a:r>
            <a:r>
              <a:rPr lang="en-US" sz="2000" b="1" kern="0" dirty="0" smtClean="0">
                <a:latin typeface="Calibri"/>
                <a:ea typeface="ＭＳ Ｐゴシック" pitchFamily="34" charset="-128"/>
                <a:cs typeface="Calibri"/>
              </a:rPr>
              <a:t>(Bayes Net)</a:t>
            </a:r>
          </a:p>
          <a:p>
            <a:pPr>
              <a:lnSpc>
                <a:spcPct val="90000"/>
              </a:lnSpc>
            </a:pPr>
            <a:r>
              <a:rPr lang="en-US" sz="2000" kern="0" dirty="0">
                <a:latin typeface="Calibri"/>
                <a:ea typeface="ＭＳ Ｐゴシック" pitchFamily="34" charset="-128"/>
                <a:cs typeface="Calibri"/>
              </a:rPr>
              <a:t>    W ∐ X, Y | Z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b="1" kern="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195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D-separation</a:t>
            </a:r>
            <a:r>
              <a:rPr lang="en-US" dirty="0">
                <a:ea typeface="ＭＳ Ｐゴシック" pitchFamily="34" charset="-128"/>
              </a:rPr>
              <a:t> (Maybe the graph can tell us more)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17600"/>
            <a:ext cx="918423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5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Simple Cases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19200"/>
            <a:ext cx="929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9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More V Structure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97280"/>
            <a:ext cx="9239778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8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Active and </a:t>
            </a:r>
            <a:r>
              <a:rPr lang="en-US" b="1" dirty="0" smtClean="0"/>
              <a:t>blocked Trail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7600"/>
            <a:ext cx="93726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3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1096709" name="Text Box 5"/>
          <p:cNvSpPr txBox="1">
            <a:spLocks noChangeArrowheads="1"/>
          </p:cNvSpPr>
          <p:nvPr/>
        </p:nvSpPr>
        <p:spPr bwMode="auto">
          <a:xfrm>
            <a:off x="4972050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 dirty="0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2578100"/>
            <a:ext cx="9810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181350"/>
            <a:ext cx="1347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8"/>
          <p:cNvSpPr>
            <a:spLocks noChangeArrowheads="1"/>
          </p:cNvSpPr>
          <p:nvPr/>
        </p:nvSpPr>
        <p:spPr bwMode="auto">
          <a:xfrm>
            <a:off x="6096000" y="4267200"/>
            <a:ext cx="1447800" cy="2286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Oval 4"/>
          <p:cNvSpPr>
            <a:spLocks noChangeArrowheads="1"/>
          </p:cNvSpPr>
          <p:nvPr/>
        </p:nvSpPr>
        <p:spPr bwMode="auto">
          <a:xfrm>
            <a:off x="77724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9" name="Oval 5"/>
          <p:cNvSpPr>
            <a:spLocks noChangeArrowheads="1"/>
          </p:cNvSpPr>
          <p:nvPr/>
        </p:nvSpPr>
        <p:spPr bwMode="auto">
          <a:xfrm>
            <a:off x="8382000" y="3733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0" name="AutoShape 6"/>
          <p:cNvCxnSpPr>
            <a:cxnSpLocks noChangeShapeType="1"/>
            <a:stCxn id="61448" idx="4"/>
            <a:endCxn id="61449" idx="1"/>
          </p:cNvCxnSpPr>
          <p:nvPr/>
        </p:nvCxnSpPr>
        <p:spPr bwMode="auto">
          <a:xfrm>
            <a:off x="8039100" y="29098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1" name="Oval 7"/>
          <p:cNvSpPr>
            <a:spLocks noChangeArrowheads="1"/>
          </p:cNvSpPr>
          <p:nvPr/>
        </p:nvSpPr>
        <p:spPr bwMode="auto">
          <a:xfrm>
            <a:off x="9220200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1452" name="AutoShape 8"/>
          <p:cNvCxnSpPr>
            <a:cxnSpLocks noChangeShapeType="1"/>
            <a:stCxn id="61451" idx="4"/>
            <a:endCxn id="61449" idx="7"/>
          </p:cNvCxnSpPr>
          <p:nvPr/>
        </p:nvCxnSpPr>
        <p:spPr bwMode="auto">
          <a:xfrm flipH="1">
            <a:off x="8837613" y="29098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453" name="Oval 13"/>
          <p:cNvSpPr>
            <a:spLocks noChangeArrowheads="1"/>
          </p:cNvSpPr>
          <p:nvPr/>
        </p:nvSpPr>
        <p:spPr bwMode="auto">
          <a:xfrm>
            <a:off x="83820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1454" name="AutoShape 14"/>
          <p:cNvCxnSpPr>
            <a:cxnSpLocks noChangeShapeType="1"/>
            <a:stCxn id="61449" idx="4"/>
            <a:endCxn id="61453" idx="0"/>
          </p:cNvCxnSpPr>
          <p:nvPr/>
        </p:nvCxnSpPr>
        <p:spPr bwMode="auto">
          <a:xfrm>
            <a:off x="8648700" y="42814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810000"/>
            <a:ext cx="143668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02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70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63491" name="Oval 4"/>
          <p:cNvSpPr>
            <a:spLocks noChangeArrowheads="1"/>
          </p:cNvSpPr>
          <p:nvPr/>
        </p:nvSpPr>
        <p:spPr bwMode="auto">
          <a:xfrm>
            <a:off x="78311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Oval 5"/>
          <p:cNvSpPr>
            <a:spLocks noChangeArrowheads="1"/>
          </p:cNvSpPr>
          <p:nvPr/>
        </p:nvSpPr>
        <p:spPr bwMode="auto">
          <a:xfrm>
            <a:off x="8440737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3" name="AutoShape 6"/>
          <p:cNvCxnSpPr>
            <a:cxnSpLocks noChangeShapeType="1"/>
            <a:stCxn id="63491" idx="4"/>
            <a:endCxn id="63492" idx="1"/>
          </p:cNvCxnSpPr>
          <p:nvPr/>
        </p:nvCxnSpPr>
        <p:spPr bwMode="auto">
          <a:xfrm>
            <a:off x="8097837" y="3367088"/>
            <a:ext cx="420688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4" name="Oval 7"/>
          <p:cNvSpPr>
            <a:spLocks noChangeArrowheads="1"/>
          </p:cNvSpPr>
          <p:nvPr/>
        </p:nvSpPr>
        <p:spPr bwMode="auto">
          <a:xfrm>
            <a:off x="9278937" y="2819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cxnSp>
        <p:nvCxnSpPr>
          <p:cNvPr id="63495" name="AutoShape 8"/>
          <p:cNvCxnSpPr>
            <a:cxnSpLocks noChangeShapeType="1"/>
            <a:stCxn id="63494" idx="4"/>
            <a:endCxn id="63492" idx="7"/>
          </p:cNvCxnSpPr>
          <p:nvPr/>
        </p:nvCxnSpPr>
        <p:spPr bwMode="auto">
          <a:xfrm flipH="1">
            <a:off x="8896350" y="3367088"/>
            <a:ext cx="649287" cy="8874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6" name="Oval 9"/>
          <p:cNvSpPr>
            <a:spLocks noChangeArrowheads="1"/>
          </p:cNvSpPr>
          <p:nvPr/>
        </p:nvSpPr>
        <p:spPr bwMode="auto">
          <a:xfrm>
            <a:off x="7259637" y="4176713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D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497" name="AutoShape 10"/>
          <p:cNvCxnSpPr>
            <a:cxnSpLocks noChangeShapeType="1"/>
            <a:stCxn id="63491" idx="4"/>
            <a:endCxn id="63496" idx="0"/>
          </p:cNvCxnSpPr>
          <p:nvPr/>
        </p:nvCxnSpPr>
        <p:spPr bwMode="auto">
          <a:xfrm flipH="1">
            <a:off x="7526337" y="3367088"/>
            <a:ext cx="571500" cy="7953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498" name="Oval 11"/>
          <p:cNvSpPr>
            <a:spLocks noChangeArrowheads="1"/>
          </p:cNvSpPr>
          <p:nvPr/>
        </p:nvSpPr>
        <p:spPr bwMode="auto">
          <a:xfrm>
            <a:off x="7832725" y="1676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cxnSp>
        <p:nvCxnSpPr>
          <p:cNvPr id="63499" name="AutoShape 12"/>
          <p:cNvCxnSpPr>
            <a:cxnSpLocks noChangeShapeType="1"/>
            <a:stCxn id="63498" idx="4"/>
            <a:endCxn id="63491" idx="0"/>
          </p:cNvCxnSpPr>
          <p:nvPr/>
        </p:nvCxnSpPr>
        <p:spPr bwMode="auto">
          <a:xfrm flipH="1">
            <a:off x="8097837" y="2224088"/>
            <a:ext cx="1588" cy="581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500" name="Oval 13"/>
          <p:cNvSpPr>
            <a:spLocks noChangeArrowheads="1"/>
          </p:cNvSpPr>
          <p:nvPr/>
        </p:nvSpPr>
        <p:spPr bwMode="auto">
          <a:xfrm>
            <a:off x="8440737" y="5562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ja-JP" altLang="en-US" sz="2400" i="1">
                <a:latin typeface="Times New Roman" pitchFamily="18" charset="0"/>
                <a:cs typeface="Times New Roman" pitchFamily="18" charset="0"/>
              </a:rPr>
              <a:t>’</a:t>
            </a:r>
            <a:endParaRPr lang="en-US" sz="2400" i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3501" name="AutoShape 14"/>
          <p:cNvCxnSpPr>
            <a:cxnSpLocks noChangeShapeType="1"/>
            <a:stCxn id="63492" idx="4"/>
            <a:endCxn id="63500" idx="0"/>
          </p:cNvCxnSpPr>
          <p:nvPr/>
        </p:nvCxnSpPr>
        <p:spPr bwMode="auto">
          <a:xfrm>
            <a:off x="8707437" y="4738688"/>
            <a:ext cx="0" cy="8096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097743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787" y="2514600"/>
            <a:ext cx="13843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4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37" y="3238500"/>
            <a:ext cx="9461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5" name="Picture 1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87" y="3860800"/>
            <a:ext cx="1314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6" name="Picture 1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0" y="4514850"/>
            <a:ext cx="1401762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7747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295900"/>
            <a:ext cx="1735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7748" name="Text Box 20"/>
          <p:cNvSpPr txBox="1">
            <a:spLocks noChangeArrowheads="1"/>
          </p:cNvSpPr>
          <p:nvPr/>
        </p:nvSpPr>
        <p:spPr bwMode="auto">
          <a:xfrm>
            <a:off x="4935537" y="2438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49" name="Text Box 21"/>
          <p:cNvSpPr txBox="1">
            <a:spLocks noChangeArrowheads="1"/>
          </p:cNvSpPr>
          <p:nvPr/>
        </p:nvSpPr>
        <p:spPr bwMode="auto">
          <a:xfrm>
            <a:off x="4935537" y="30480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097750" name="Text Box 22"/>
          <p:cNvSpPr txBox="1">
            <a:spLocks noChangeArrowheads="1"/>
          </p:cNvSpPr>
          <p:nvPr/>
        </p:nvSpPr>
        <p:spPr bwMode="auto">
          <a:xfrm>
            <a:off x="4935537" y="5105400"/>
            <a:ext cx="152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i="1">
                <a:solidFill>
                  <a:srgbClr val="CC0000"/>
                </a:solidFill>
                <a:latin typeface="Calibri"/>
                <a:cs typeface="Calibri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76022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748" grpId="0"/>
      <p:bldP spid="1097749" grpId="0"/>
      <p:bldP spid="109775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X: variable for which to compute </a:t>
            </a:r>
            <a:r>
              <a:rPr lang="en-US" dirty="0" smtClean="0"/>
              <a:t>distribution</a:t>
            </a:r>
          </a:p>
          <a:p>
            <a:endParaRPr lang="en-US" dirty="0"/>
          </a:p>
          <a:p>
            <a:r>
              <a:rPr lang="en-US" dirty="0"/>
              <a:t>Evidence variables </a:t>
            </a:r>
            <a:r>
              <a:rPr lang="en-US" b="1" dirty="0"/>
              <a:t>E</a:t>
            </a:r>
            <a:r>
              <a:rPr lang="en-US" dirty="0"/>
              <a:t>: observed variables for event </a:t>
            </a:r>
            <a:r>
              <a:rPr lang="en-US" b="1" dirty="0" smtClean="0"/>
              <a:t>e</a:t>
            </a:r>
          </a:p>
          <a:p>
            <a:endParaRPr lang="en-US" b="1" dirty="0"/>
          </a:p>
          <a:p>
            <a:r>
              <a:rPr lang="en-US" dirty="0"/>
              <a:t>Hidden variables </a:t>
            </a:r>
            <a:r>
              <a:rPr lang="en-US" b="1" dirty="0"/>
              <a:t>Y</a:t>
            </a:r>
            <a:r>
              <a:rPr lang="en-US" dirty="0"/>
              <a:t>: non-evidence, non-query variable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Goal: Calculate </a:t>
            </a:r>
            <a:r>
              <a:rPr lang="en-US" b="1" dirty="0"/>
              <a:t>P</a:t>
            </a:r>
            <a:r>
              <a:rPr lang="en-US" dirty="0"/>
              <a:t>(X | </a:t>
            </a:r>
            <a:r>
              <a:rPr lang="en-US" b="1" dirty="0"/>
              <a:t>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Bayes’ </a:t>
            </a:r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Net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</p:cNvCxnSpPr>
          <p:nvPr/>
        </p:nvCxnSpPr>
        <p:spPr bwMode="auto">
          <a:xfrm>
            <a:off x="10718993" y="2337627"/>
            <a:ext cx="0" cy="18533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</p:cNvCxnSpPr>
          <p:nvPr/>
        </p:nvCxnSpPr>
        <p:spPr bwMode="auto">
          <a:xfrm>
            <a:off x="9347393" y="3860664"/>
            <a:ext cx="0" cy="4290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9042593" y="2337627"/>
            <a:ext cx="14637" cy="638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endCxn id="15" idx="0"/>
          </p:cNvCxnSpPr>
          <p:nvPr/>
        </p:nvCxnSpPr>
        <p:spPr bwMode="auto">
          <a:xfrm flipH="1">
            <a:off x="10170981" y="5174405"/>
            <a:ext cx="14612" cy="53138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ounded Rectangle 1"/>
          <p:cNvSpPr/>
          <p:nvPr/>
        </p:nvSpPr>
        <p:spPr>
          <a:xfrm>
            <a:off x="8204393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743754" y="2975992"/>
            <a:ext cx="2336417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Maintenance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{yes, no}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86800" y="4289733"/>
            <a:ext cx="27432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{on time, delayed}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11962" y="5705789"/>
            <a:ext cx="2518038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Appointment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{Attend, miss}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6433" y="2294084"/>
            <a:ext cx="701439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P(Appointment | light, no) </a:t>
            </a:r>
          </a:p>
          <a:p>
            <a:r>
              <a:rPr lang="en-US" sz="3200" dirty="0">
                <a:solidFill>
                  <a:srgbClr val="00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l-GR" sz="3200" dirty="0">
                <a:solidFill>
                  <a:srgbClr val="00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 </a:t>
            </a:r>
            <a:r>
              <a:rPr lang="en-US" sz="3200" dirty="0">
                <a:solidFill>
                  <a:srgbClr val="00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P(Appointment, light, no)</a:t>
            </a:r>
          </a:p>
          <a:p>
            <a:endParaRPr lang="en-US" dirty="0" smtClean="0">
              <a:solidFill>
                <a:srgbClr val="C00000"/>
              </a:solidFill>
              <a:latin typeface="JGNUAU+TimesNewRomanPSMT"/>
            </a:endParaRPr>
          </a:p>
          <a:p>
            <a:endParaRPr lang="en-US" dirty="0">
              <a:solidFill>
                <a:srgbClr val="C00000"/>
              </a:solidFill>
              <a:latin typeface="JGNUAU+TimesNewRomanPSMT"/>
            </a:endParaRPr>
          </a:p>
          <a:p>
            <a:endParaRPr lang="en-US" dirty="0" smtClean="0">
              <a:solidFill>
                <a:srgbClr val="C00000"/>
              </a:solidFill>
              <a:latin typeface="JGNUAU+TimesNewRomanPSMT"/>
            </a:endParaRPr>
          </a:p>
          <a:p>
            <a:endParaRPr lang="en-US" dirty="0">
              <a:solidFill>
                <a:srgbClr val="C00000"/>
              </a:solidFill>
              <a:latin typeface="JGNUAU+TimesNewRomanPSMT"/>
            </a:endParaRPr>
          </a:p>
          <a:p>
            <a:r>
              <a:rPr lang="en-US" sz="3200" dirty="0">
                <a:solidFill>
                  <a:srgbClr val="00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α [P(Appointment, light, no, on time) + P(Appointment, light, no, delayed)] </a:t>
            </a:r>
          </a:p>
        </p:txBody>
      </p:sp>
    </p:spTree>
    <p:extLst>
      <p:ext uri="{BB962C8B-B14F-4D97-AF65-F5344CB8AC3E}">
        <p14:creationId xmlns:p14="http://schemas.microsoft.com/office/powerpoint/2010/main" val="355190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 smtClean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 smtClean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384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1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78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variables are </a:t>
            </a:r>
            <a:r>
              <a:rPr lang="en-US" sz="2400" i="1" dirty="0">
                <a:latin typeface="Calibri"/>
                <a:cs typeface="Calibri"/>
              </a:rPr>
              <a:t>independent</a:t>
            </a:r>
            <a:r>
              <a:rPr lang="en-US" sz="2400" dirty="0">
                <a:latin typeface="Calibri"/>
                <a:cs typeface="Calibri"/>
              </a:rPr>
              <a:t> if: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This says that their joint distribution </a:t>
            </a:r>
            <a:r>
              <a:rPr lang="en-US" sz="2000" i="1" dirty="0">
                <a:latin typeface="Calibri"/>
                <a:cs typeface="Calibri"/>
              </a:rPr>
              <a:t>factors</a:t>
            </a:r>
            <a:r>
              <a:rPr lang="en-US" sz="2000" dirty="0">
                <a:latin typeface="Calibri"/>
                <a:cs typeface="Calibri"/>
              </a:rPr>
              <a:t> into a product two simpler </a:t>
            </a:r>
            <a:r>
              <a:rPr lang="en-US" sz="2000" dirty="0" smtClean="0">
                <a:latin typeface="Calibri"/>
                <a:cs typeface="Calibri"/>
              </a:rPr>
              <a:t>distributions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Another form:</a:t>
            </a: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</a:t>
            </a:r>
            <a:r>
              <a:rPr lang="en-US" sz="2400" dirty="0" smtClean="0">
                <a:latin typeface="Calibri"/>
                <a:cs typeface="Calibri"/>
              </a:rPr>
              <a:t>	</a:t>
            </a: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The knowledge that one event occurs does not affect the probability of the other event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Independence </a:t>
            </a:r>
            <a:r>
              <a:rPr lang="en-US" sz="2400" dirty="0">
                <a:latin typeface="Calibri"/>
                <a:cs typeface="Calibri"/>
              </a:rPr>
              <a:t>is a simplifying </a:t>
            </a:r>
            <a:r>
              <a:rPr lang="en-US" sz="2400" i="1" dirty="0">
                <a:latin typeface="Calibri"/>
                <a:cs typeface="Calibri"/>
              </a:rPr>
              <a:t>modeling </a:t>
            </a:r>
            <a:r>
              <a:rPr lang="en-US" sz="2400" i="1" dirty="0" smtClean="0">
                <a:latin typeface="Calibri"/>
                <a:cs typeface="Calibri"/>
              </a:rPr>
              <a:t>assumption</a:t>
            </a:r>
          </a:p>
          <a:p>
            <a:pPr lvl="6">
              <a:lnSpc>
                <a:spcPct val="80000"/>
              </a:lnSpc>
            </a:pPr>
            <a:endParaRPr lang="en-US" sz="1200" i="1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i="1" dirty="0">
                <a:latin typeface="Calibri"/>
                <a:cs typeface="Calibri"/>
              </a:rPr>
              <a:t>Empirical </a:t>
            </a:r>
            <a:r>
              <a:rPr lang="en-US" sz="2000" dirty="0">
                <a:latin typeface="Calibri"/>
                <a:cs typeface="Calibri"/>
              </a:rPr>
              <a:t>joint distributions: at best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close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r>
              <a:rPr lang="en-US" sz="2000" dirty="0">
                <a:latin typeface="Calibri"/>
                <a:cs typeface="Calibri"/>
              </a:rPr>
              <a:t> to </a:t>
            </a:r>
            <a:r>
              <a:rPr lang="en-US" sz="2000" dirty="0" smtClean="0">
                <a:latin typeface="Calibri"/>
                <a:cs typeface="Calibri"/>
              </a:rPr>
              <a:t>independent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What could we assume for {Weather, Traffic, Cavity, Toothache}?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Independence</a:t>
            </a: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8488" y="1925638"/>
            <a:ext cx="3795712" cy="2988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3886200"/>
            <a:ext cx="3048000" cy="3137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0" y="3937206"/>
            <a:ext cx="1016000" cy="2627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69" y="1828800"/>
            <a:ext cx="4257231" cy="37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7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</a:t>
            </a:r>
            <a:r>
              <a:rPr lang="en-US" dirty="0"/>
              <a:t>by Enumeration </a:t>
            </a:r>
            <a:endParaRPr lang="en-US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447800"/>
                <a:ext cx="9372600" cy="4525963"/>
              </a:xfrm>
            </p:spPr>
            <p:txBody>
              <a:bodyPr/>
              <a:lstStyle/>
              <a:p>
                <a:pPr marL="0" indent="0">
                  <a:lnSpc>
                    <a:spcPct val="90000"/>
                  </a:lnSpc>
                  <a:buNone/>
                </a:pPr>
                <a:endParaRPr lang="en-US" sz="2800" dirty="0" smtClean="0">
                  <a:latin typeface="Calibri"/>
                  <a:ea typeface="ＭＳ Ｐゴシック" pitchFamily="34" charset="-128"/>
                  <a:cs typeface="Calibri"/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b="1" dirty="0"/>
                  <a:t>P</a:t>
                </a:r>
                <a:r>
                  <a:rPr lang="en-US" dirty="0"/>
                  <a:t>(X | </a:t>
                </a:r>
                <a:r>
                  <a:rPr lang="en-US" b="1" dirty="0"/>
                  <a:t>e</a:t>
                </a:r>
                <a:r>
                  <a:rPr lang="en-US" dirty="0"/>
                  <a:t>) = </a:t>
                </a:r>
                <a:r>
                  <a:rPr lang="el-GR" dirty="0"/>
                  <a:t>α </a:t>
                </a:r>
                <a:r>
                  <a:rPr lang="en-US" b="1" dirty="0"/>
                  <a:t>P</a:t>
                </a:r>
                <a:r>
                  <a:rPr lang="en-US" dirty="0"/>
                  <a:t>(X, </a:t>
                </a:r>
                <a:r>
                  <a:rPr lang="en-US" b="1" dirty="0"/>
                  <a:t>e</a:t>
                </a:r>
                <a:r>
                  <a:rPr lang="en-US" dirty="0"/>
                  <a:t>) = </a:t>
                </a:r>
                <a:r>
                  <a:rPr lang="el-GR" dirty="0"/>
                  <a:t>α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b="1" dirty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dirty="0"/>
                          <m:t>, </m:t>
                        </m:r>
                        <m:r>
                          <m:rPr>
                            <m:nor/>
                          </m:rPr>
                          <a:rPr lang="en-US" b="1" dirty="0"/>
                          <m:t>e</m:t>
                        </m:r>
                        <m:r>
                          <m:rPr>
                            <m:nor/>
                          </m:rPr>
                          <a:rPr lang="en-US" dirty="0"/>
                          <m:t>, </m:t>
                        </m:r>
                        <m:r>
                          <m:rPr>
                            <m:nor/>
                          </m:rPr>
                          <a:rPr lang="en-US" b="1" dirty="0"/>
                          <m:t>y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Calibri"/>
                            <a:ea typeface="ＭＳ Ｐゴシック" pitchFamily="34" charset="-128"/>
                            <a:cs typeface="Calibri"/>
                          </a:rPr>
                          <m:t> </m:t>
                        </m:r>
                      </m:e>
                    </m:nary>
                  </m:oMath>
                </a14:m>
                <a:endParaRPr lang="en-US" sz="1600" dirty="0" smtClean="0">
                  <a:latin typeface="Calibri"/>
                  <a:ea typeface="ＭＳ Ｐゴシック" pitchFamily="34" charset="-128"/>
                  <a:cs typeface="Calibri"/>
                </a:endParaRPr>
              </a:p>
              <a:p>
                <a:pPr lvl="1">
                  <a:lnSpc>
                    <a:spcPct val="90000"/>
                  </a:lnSpc>
                </a:pPr>
                <a:endParaRPr lang="en-US" sz="2400" dirty="0" smtClean="0">
                  <a:latin typeface="Calibri"/>
                  <a:ea typeface="ＭＳ Ｐゴシック" pitchFamily="34" charset="-128"/>
                  <a:cs typeface="Calibri"/>
                </a:endParaRPr>
              </a:p>
              <a:p>
                <a:pPr lvl="1">
                  <a:lnSpc>
                    <a:spcPct val="90000"/>
                  </a:lnSpc>
                </a:pPr>
                <a:r>
                  <a:rPr lang="en-US" dirty="0" smtClean="0"/>
                  <a:t>X </a:t>
                </a:r>
                <a:r>
                  <a:rPr lang="en-US" dirty="0"/>
                  <a:t>is the query variable. </a:t>
                </a:r>
                <a:endParaRPr lang="en-US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US" b="1" dirty="0" smtClean="0"/>
                  <a:t>e </a:t>
                </a:r>
                <a:r>
                  <a:rPr lang="en-US" dirty="0"/>
                  <a:t>is the evidence. </a:t>
                </a:r>
                <a:endParaRPr lang="en-US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US" b="1" dirty="0" smtClean="0"/>
                  <a:t>y </a:t>
                </a:r>
                <a:r>
                  <a:rPr lang="en-US" dirty="0"/>
                  <a:t>ranges over values of hidden variables. </a:t>
                </a:r>
                <a:endParaRPr lang="en-US" dirty="0" smtClean="0"/>
              </a:p>
              <a:p>
                <a:pPr lvl="1">
                  <a:lnSpc>
                    <a:spcPct val="90000"/>
                  </a:lnSpc>
                </a:pPr>
                <a:r>
                  <a:rPr lang="en-US" dirty="0" smtClean="0"/>
                  <a:t>α </a:t>
                </a:r>
                <a:r>
                  <a:rPr lang="en-US" dirty="0"/>
                  <a:t>normalizes the result. </a:t>
                </a:r>
                <a:endParaRPr lang="en-US" sz="2400" dirty="0" smtClean="0"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mc:Choice>
        <mc:Fallback xmlns="">
          <p:sp>
            <p:nvSpPr>
              <p:cNvPr id="1945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9372600" cy="4525963"/>
              </a:xfrm>
              <a:blipFill>
                <a:blip r:embed="rId2"/>
                <a:stretch>
                  <a:fillRect l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1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</a:t>
            </a:r>
            <a:r>
              <a:rPr lang="en-US" dirty="0"/>
              <a:t>Inference</a:t>
            </a:r>
            <a:r>
              <a:rPr lang="en-US" dirty="0" smtClean="0"/>
              <a:t> </a:t>
            </a:r>
            <a:endParaRPr lang="en-US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9372600" cy="45259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en-US" sz="5400" dirty="0"/>
              <a:t>Sampling</a:t>
            </a:r>
            <a:endParaRPr lang="en-US" sz="54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sz="2400" dirty="0" smtClean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1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495800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8201" y="2895600"/>
          <a:ext cx="3962400" cy="76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069222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2737197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03848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6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507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2294084"/>
            <a:ext cx="31051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8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5334000" y="2337627"/>
            <a:ext cx="14637" cy="638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ounded Rectangle 1"/>
          <p:cNvSpPr/>
          <p:nvPr/>
        </p:nvSpPr>
        <p:spPr>
          <a:xfrm>
            <a:off x="4495800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035161" y="2975992"/>
            <a:ext cx="2336417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Maintenance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{yes, no}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533400" y="4038600"/>
          <a:ext cx="3962400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069222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2737197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038481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6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50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0497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725506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667695"/>
            <a:ext cx="3086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7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</p:cNvCxnSpPr>
          <p:nvPr/>
        </p:nvCxnSpPr>
        <p:spPr bwMode="auto">
          <a:xfrm>
            <a:off x="9347393" y="2337627"/>
            <a:ext cx="0" cy="18533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</p:cNvCxnSpPr>
          <p:nvPr/>
        </p:nvCxnSpPr>
        <p:spPr bwMode="auto">
          <a:xfrm>
            <a:off x="7013839" y="5315659"/>
            <a:ext cx="0" cy="4290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6709039" y="3792622"/>
            <a:ext cx="14637" cy="638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ounded Rectangle 1"/>
          <p:cNvSpPr/>
          <p:nvPr/>
        </p:nvSpPr>
        <p:spPr>
          <a:xfrm>
            <a:off x="5870839" y="2875293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410200" y="4430987"/>
            <a:ext cx="2336417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Maintenance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{yes, no}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53246" y="5744728"/>
            <a:ext cx="27432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{on time, delayed}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3523" y="1659331"/>
          <a:ext cx="5130800" cy="2667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18680389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3323362916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1830871347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5830718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delayed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626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76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9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09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08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0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3438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605" y="1357498"/>
            <a:ext cx="31432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4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</a:t>
            </a:r>
            <a:r>
              <a:rPr lang="en-US" dirty="0" smtClean="0">
                <a:latin typeface="Calibri"/>
                <a:cs typeface="Calibri"/>
              </a:rPr>
              <a:t>Appointment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</p:cNvCxnSpPr>
          <p:nvPr/>
        </p:nvCxnSpPr>
        <p:spPr bwMode="auto">
          <a:xfrm>
            <a:off x="7010400" y="2337627"/>
            <a:ext cx="0" cy="185337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</p:cNvCxnSpPr>
          <p:nvPr/>
        </p:nvCxnSpPr>
        <p:spPr bwMode="auto">
          <a:xfrm>
            <a:off x="5638800" y="3860664"/>
            <a:ext cx="0" cy="42906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5334000" y="2337627"/>
            <a:ext cx="14637" cy="638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endCxn id="15" idx="0"/>
          </p:cNvCxnSpPr>
          <p:nvPr/>
        </p:nvCxnSpPr>
        <p:spPr bwMode="auto">
          <a:xfrm flipH="1">
            <a:off x="6462388" y="5174405"/>
            <a:ext cx="14612" cy="53138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ounded Rectangle 1"/>
          <p:cNvSpPr/>
          <p:nvPr/>
        </p:nvSpPr>
        <p:spPr>
          <a:xfrm>
            <a:off x="4495800" y="1420298"/>
            <a:ext cx="30480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{none, light, heavy}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035161" y="2975992"/>
            <a:ext cx="2336417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Maintenance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{yes, no}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78207" y="4289733"/>
            <a:ext cx="2743200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Train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{on time, delayed}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03369" y="5705789"/>
            <a:ext cx="2518038" cy="884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Appointment</a:t>
            </a:r>
          </a:p>
          <a:p>
            <a:pPr algn="ctr"/>
            <a:r>
              <a:rPr lang="en-US" dirty="0" smtClean="0">
                <a:solidFill>
                  <a:srgbClr val="C00000"/>
                </a:solidFill>
              </a:rPr>
              <a:t>{Attend, miss}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86298" y="4757069"/>
          <a:ext cx="3962400" cy="16284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069222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1627371975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03848171"/>
                    </a:ext>
                  </a:extLst>
                </a:gridCol>
              </a:tblGrid>
              <a:tr h="315567">
                <a:tc>
                  <a:txBody>
                    <a:bodyPr/>
                    <a:lstStyle/>
                    <a:p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36209"/>
                  </a:ext>
                </a:extLst>
              </a:tr>
              <a:tr h="576931">
                <a:tc>
                  <a:txBody>
                    <a:bodyPr/>
                    <a:lstStyle/>
                    <a:p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50702"/>
                  </a:ext>
                </a:extLst>
              </a:tr>
              <a:tr h="555397">
                <a:tc>
                  <a:txBody>
                    <a:bodyPr/>
                    <a:lstStyle/>
                    <a:p>
                      <a:r>
                        <a:rPr lang="en-US" dirty="0" smtClean="0"/>
                        <a:t>delayed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04978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592675"/>
            <a:ext cx="31051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7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Random Samples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52" y="1143000"/>
            <a:ext cx="11055096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Random Samples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743200" y="2286000"/>
            <a:ext cx="5181600" cy="3124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4800" dirty="0" smtClean="0"/>
              <a:t>P(</a:t>
            </a:r>
            <a:r>
              <a:rPr lang="en-US" sz="4800" i="1" dirty="0" smtClean="0"/>
              <a:t>Train </a:t>
            </a:r>
            <a:r>
              <a:rPr lang="en-US" sz="4800" dirty="0"/>
              <a:t>= </a:t>
            </a:r>
            <a:r>
              <a:rPr lang="en-US" sz="4800" i="1" dirty="0"/>
              <a:t>on time</a:t>
            </a:r>
            <a:r>
              <a:rPr lang="en-US" sz="4800" dirty="0"/>
              <a:t>) ? </a:t>
            </a:r>
            <a:endParaRPr lang="en-US" sz="48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8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Inference using Sampling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88720"/>
            <a:ext cx="11045851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Random Samples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743200" y="2286000"/>
            <a:ext cx="8610600" cy="3124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4800" dirty="0"/>
              <a:t>P(Rain = light | Train = on time) ? </a:t>
            </a:r>
            <a:endParaRPr lang="en-US" sz="48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66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Independence?</a:t>
            </a:r>
          </a:p>
        </p:txBody>
      </p:sp>
      <p:graphicFrame>
        <p:nvGraphicFramePr>
          <p:cNvPr id="1041412" name="Group 4"/>
          <p:cNvGraphicFramePr>
            <a:graphicFrameLocks noGrp="1"/>
          </p:cNvGraphicFramePr>
          <p:nvPr>
            <p:extLst/>
          </p:nvPr>
        </p:nvGraphicFramePr>
        <p:xfrm>
          <a:off x="2278114" y="327739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1438" name="Group 30"/>
          <p:cNvGraphicFramePr>
            <a:graphicFrameLocks noGrp="1"/>
          </p:cNvGraphicFramePr>
          <p:nvPr>
            <p:extLst/>
          </p:nvPr>
        </p:nvGraphicFramePr>
        <p:xfrm>
          <a:off x="7394626" y="3285327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41464" name="Group 56"/>
          <p:cNvGraphicFramePr>
            <a:graphicFrameLocks noGrp="1"/>
          </p:cNvGraphicFramePr>
          <p:nvPr>
            <p:extLst/>
          </p:nvPr>
        </p:nvGraphicFramePr>
        <p:xfrm>
          <a:off x="5135614" y="210899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41478" name="Group 70"/>
          <p:cNvGraphicFramePr>
            <a:graphicFrameLocks noGrp="1"/>
          </p:cNvGraphicFramePr>
          <p:nvPr>
            <p:extLst/>
          </p:nvPr>
        </p:nvGraphicFramePr>
        <p:xfrm>
          <a:off x="5140376" y="5076027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2614" y="2848765"/>
            <a:ext cx="1296987" cy="298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4" name="Picture 3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9789" y="1731165"/>
            <a:ext cx="731837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876" y="4704552"/>
            <a:ext cx="850900" cy="2985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" name="Picture 2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6589" y="2853527"/>
            <a:ext cx="1298575" cy="2985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8478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Inference using Sampling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6" y="1117600"/>
            <a:ext cx="11099767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>
                <a:latin typeface="Calibri"/>
                <a:ea typeface="ＭＳ Ｐゴシック" pitchFamily="34" charset="-128"/>
                <a:cs typeface="Calibri"/>
              </a:rPr>
              <a:t>Bayes Nets Representation Summary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97001"/>
            <a:ext cx="86868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Bayes nets compactly encode joint distributions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Guaranteed independencies of distributions can be deduced from BN graph structure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D-separation gives precise conditional independence guarantees from graph alone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A Bayes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net</a:t>
            </a:r>
            <a:r>
              <a:rPr lang="ja-JP" altLang="en-US" sz="28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s joint distribution may have further (conditional) independence that is not detectable until you inspect its specific distribution</a:t>
            </a:r>
          </a:p>
          <a:p>
            <a:pPr eaLnBrk="1" hangingPunct="1">
              <a:lnSpc>
                <a:spcPct val="9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70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Uncertainty and Time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828800"/>
            <a:ext cx="92202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Often, we want to </a:t>
            </a:r>
            <a:r>
              <a:rPr lang="en-US" sz="2800" dirty="0">
                <a:solidFill>
                  <a:srgbClr val="000090"/>
                </a:solidFill>
                <a:latin typeface="Calibri"/>
                <a:ea typeface="ＭＳ Ｐゴシック" pitchFamily="34" charset="-128"/>
                <a:cs typeface="Calibri"/>
              </a:rPr>
              <a:t>reason about a </a:t>
            </a:r>
            <a:r>
              <a:rPr lang="en-US" sz="2800" b="1" i="1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sequence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of observations where the state of the underlying system is </a:t>
            </a:r>
            <a:r>
              <a:rPr lang="en-US" sz="2800" b="1" i="1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changing</a:t>
            </a:r>
          </a:p>
          <a:p>
            <a:pPr lvl="4">
              <a:lnSpc>
                <a:spcPct val="90000"/>
              </a:lnSpc>
            </a:pPr>
            <a:endParaRPr lang="en-US" sz="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Speech recognition</a:t>
            </a:r>
          </a:p>
          <a:p>
            <a:pPr lvl="4">
              <a:lnSpc>
                <a:spcPct val="90000"/>
              </a:lnSpc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Robot localization</a:t>
            </a:r>
          </a:p>
          <a:p>
            <a:pPr lvl="5">
              <a:lnSpc>
                <a:spcPct val="90000"/>
              </a:lnSpc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User attention</a:t>
            </a:r>
          </a:p>
          <a:p>
            <a:pPr lvl="5">
              <a:lnSpc>
                <a:spcPct val="90000"/>
              </a:lnSpc>
            </a:pPr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Medical monitoring</a:t>
            </a:r>
          </a:p>
          <a:p>
            <a:pPr lvl="1">
              <a:lnSpc>
                <a:spcPct val="90000"/>
              </a:lnSpc>
              <a:spcBef>
                <a:spcPts val="1176"/>
              </a:spcBef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Global </a:t>
            </a:r>
            <a:r>
              <a:rPr lang="en-US" sz="2400" dirty="0" smtClean="0">
                <a:latin typeface="Calibri"/>
                <a:ea typeface="ＭＳ Ｐゴシック" pitchFamily="34" charset="-128"/>
                <a:cs typeface="Calibri"/>
              </a:rPr>
              <a:t>climate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 smtClean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800" dirty="0" smtClean="0">
                <a:latin typeface="Calibri"/>
                <a:ea typeface="ＭＳ Ｐゴシック" pitchFamily="34" charset="-128"/>
                <a:cs typeface="Calibri"/>
              </a:rPr>
              <a:t>Need to introduce time into our models</a:t>
            </a: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55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assumption 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828800"/>
            <a:ext cx="92202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600" b="1" dirty="0"/>
              <a:t>Markov </a:t>
            </a:r>
            <a:r>
              <a:rPr lang="en-US" sz="3600" b="1" dirty="0" smtClean="0"/>
              <a:t>assumption</a:t>
            </a:r>
            <a:r>
              <a:rPr lang="en-US" sz="3600" dirty="0" smtClean="0"/>
              <a:t>: The </a:t>
            </a:r>
            <a:r>
              <a:rPr lang="en-US" sz="3600" dirty="0"/>
              <a:t>assumption that the current state depends on only a finite fixed number of previous </a:t>
            </a:r>
            <a:r>
              <a:rPr lang="en-US" sz="3600" dirty="0" smtClean="0"/>
              <a:t>states. </a:t>
            </a:r>
          </a:p>
          <a:p>
            <a:pPr>
              <a:lnSpc>
                <a:spcPct val="90000"/>
              </a:lnSpc>
            </a:pPr>
            <a:endParaRPr lang="en-US" sz="3600" b="1" i="1" dirty="0">
              <a:solidFill>
                <a:srgbClr val="3333FF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b="1" dirty="0"/>
              <a:t>Markov </a:t>
            </a:r>
            <a:r>
              <a:rPr lang="en-US" b="1" dirty="0" smtClean="0"/>
              <a:t>chain: </a:t>
            </a:r>
            <a:r>
              <a:rPr lang="en-US" dirty="0" smtClean="0"/>
              <a:t>a </a:t>
            </a:r>
            <a:r>
              <a:rPr lang="en-US" dirty="0"/>
              <a:t>sequence of random variables where the distribution of each variable follows the Markov assumption </a:t>
            </a:r>
            <a:endParaRPr lang="en-US" sz="3600" b="1" i="1" dirty="0">
              <a:solidFill>
                <a:srgbClr val="3333FF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5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assumption 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143000"/>
            <a:ext cx="9216625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assumption 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12520"/>
            <a:ext cx="9299251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Models (aka Markov chain/process)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11277600" cy="5029200"/>
          </a:xfrm>
        </p:spPr>
        <p:txBody>
          <a:bodyPr/>
          <a:lstStyle/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Value of X at a given time is called the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state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 (usually discrete, finite)</a:t>
            </a:r>
            <a:endParaRPr lang="en-US" sz="2400" b="1" i="1" dirty="0">
              <a:solidFill>
                <a:srgbClr val="FF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The </a:t>
            </a:r>
            <a:r>
              <a:rPr lang="en-US" sz="2400" b="1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transition model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specifies how the state evolves over time </a:t>
            </a:r>
          </a:p>
          <a:p>
            <a:pPr lvl="1">
              <a:lnSpc>
                <a:spcPct val="90000"/>
              </a:lnSpc>
            </a:pPr>
            <a:r>
              <a:rPr lang="en-US" sz="2400" b="1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Stationarity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assumption: transition probabilities are the same at all times</a:t>
            </a:r>
          </a:p>
          <a:p>
            <a:pPr lvl="1">
              <a:lnSpc>
                <a:spcPct val="90000"/>
              </a:lnSpc>
            </a:pPr>
            <a:r>
              <a:rPr lang="en-US" sz="2400" b="1" i="1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Markov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assumption: “future is independent of the past given the present”</a:t>
            </a:r>
          </a:p>
          <a:p>
            <a:pPr lvl="2">
              <a:lnSpc>
                <a:spcPct val="90000"/>
              </a:lnSpc>
            </a:pP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</a:rPr>
              <a:t>+1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is independent of 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8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0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28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8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000" i="1" kern="1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given </a:t>
            </a:r>
            <a:r>
              <a:rPr lang="en-US" sz="20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28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endParaRPr lang="en-US" sz="2800" dirty="0">
              <a:solidFill>
                <a:srgbClr val="CC00CC"/>
              </a:solidFill>
              <a:latin typeface="Calibri"/>
              <a:cs typeface="Calibri"/>
            </a:endParaRPr>
          </a:p>
          <a:p>
            <a:pPr lvl="2">
              <a:lnSpc>
                <a:spcPct val="90000"/>
              </a:lnSpc>
            </a:pPr>
            <a:r>
              <a:rPr lang="en-US" sz="2000" kern="1200" dirty="0">
                <a:latin typeface="Calibri"/>
                <a:ea typeface="ＭＳ Ｐゴシック" pitchFamily="34" charset="-128"/>
                <a:cs typeface="Calibri"/>
              </a:rPr>
              <a:t>This is a</a:t>
            </a:r>
            <a:r>
              <a:rPr lang="en-US" sz="2000" b="1" i="1" kern="1200" dirty="0">
                <a:solidFill>
                  <a:srgbClr val="FF0000"/>
                </a:solidFill>
                <a:latin typeface="Calibri"/>
                <a:ea typeface="ＭＳ Ｐゴシック" pitchFamily="34" charset="-128"/>
                <a:cs typeface="Calibri"/>
              </a:rPr>
              <a:t> first-order </a:t>
            </a:r>
            <a:r>
              <a:rPr lang="en-US" sz="2000" kern="1200" dirty="0">
                <a:latin typeface="Calibri"/>
                <a:ea typeface="ＭＳ Ｐゴシック" pitchFamily="34" charset="-128"/>
                <a:cs typeface="Calibri"/>
              </a:rPr>
              <a:t>Markov model (a </a:t>
            </a:r>
            <a:r>
              <a:rPr lang="en-US" sz="2000" i="1" kern="1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sz="2000" kern="1200" dirty="0">
                <a:latin typeface="Calibri"/>
                <a:ea typeface="ＭＳ Ｐゴシック" pitchFamily="34" charset="-128"/>
                <a:cs typeface="Calibri"/>
              </a:rPr>
              <a:t>th-order model allows dependencies on</a:t>
            </a:r>
            <a:r>
              <a:rPr lang="en-US" sz="2000" i="1" kern="12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 k </a:t>
            </a:r>
            <a:r>
              <a:rPr lang="en-US" sz="2000" kern="1200" dirty="0">
                <a:latin typeface="Calibri"/>
                <a:ea typeface="ＭＳ Ｐゴシック" pitchFamily="34" charset="-128"/>
                <a:cs typeface="Calibri"/>
              </a:rPr>
              <a:t>earlier steps)</a:t>
            </a:r>
          </a:p>
          <a:p>
            <a:pPr lvl="1">
              <a:lnSpc>
                <a:spcPct val="90000"/>
              </a:lnSpc>
            </a:pPr>
            <a:r>
              <a:rPr lang="en-US" sz="2400" kern="1200" dirty="0">
                <a:latin typeface="Calibri"/>
                <a:ea typeface="ＭＳ Ｐゴシック" pitchFamily="34" charset="-128"/>
                <a:cs typeface="Calibri"/>
              </a:rPr>
              <a:t>Joint distribution </a:t>
            </a: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3200" dirty="0">
                <a:solidFill>
                  <a:srgbClr val="CC00CC"/>
                </a:solidFill>
                <a:latin typeface="Calibri"/>
                <a:cs typeface="Calibri"/>
              </a:rPr>
              <a:t>,…,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 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ea typeface="ＭＳ Ｐゴシック" pitchFamily="34" charset="-128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sz="3200" dirty="0">
                <a:solidFill>
                  <a:srgbClr val="990099"/>
                </a:solidFill>
                <a:sym typeface="Symbol"/>
              </a:rPr>
              <a:t>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32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05200" y="2133600"/>
            <a:ext cx="4657642" cy="533400"/>
            <a:chOff x="3895276" y="2590800"/>
            <a:chExt cx="4657642" cy="533400"/>
          </a:xfrm>
        </p:grpSpPr>
        <p:sp>
          <p:nvSpPr>
            <p:cNvPr id="22531" name="Oval 4"/>
            <p:cNvSpPr>
              <a:spLocks noChangeArrowheads="1"/>
            </p:cNvSpPr>
            <p:nvPr/>
          </p:nvSpPr>
          <p:spPr bwMode="auto">
            <a:xfrm>
              <a:off x="8010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 baseline="-250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532" name="Oval 5"/>
            <p:cNvSpPr>
              <a:spLocks noChangeArrowheads="1"/>
            </p:cNvSpPr>
            <p:nvPr/>
          </p:nvSpPr>
          <p:spPr bwMode="auto">
            <a:xfrm>
              <a:off x="48096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cxnSp>
          <p:nvCxnSpPr>
            <p:cNvPr id="22533" name="AutoShape 6"/>
            <p:cNvCxnSpPr>
              <a:cxnSpLocks noChangeShapeType="1"/>
              <a:stCxn id="22534" idx="6"/>
              <a:endCxn id="22532" idx="2"/>
            </p:cNvCxnSpPr>
            <p:nvPr/>
          </p:nvCxnSpPr>
          <p:spPr bwMode="auto">
            <a:xfrm>
              <a:off x="44381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534" name="Oval 7"/>
            <p:cNvSpPr>
              <a:spLocks noChangeArrowheads="1"/>
            </p:cNvSpPr>
            <p:nvPr/>
          </p:nvSpPr>
          <p:spPr bwMode="auto">
            <a:xfrm>
              <a:off x="38952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0</a:t>
              </a:r>
            </a:p>
          </p:txBody>
        </p:sp>
        <p:sp>
          <p:nvSpPr>
            <p:cNvPr id="22535" name="Oval 8"/>
            <p:cNvSpPr>
              <a:spLocks noChangeArrowheads="1"/>
            </p:cNvSpPr>
            <p:nvPr/>
          </p:nvSpPr>
          <p:spPr bwMode="auto">
            <a:xfrm>
              <a:off x="57240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cxnSp>
          <p:nvCxnSpPr>
            <p:cNvPr id="22536" name="AutoShape 9"/>
            <p:cNvCxnSpPr>
              <a:cxnSpLocks noChangeShapeType="1"/>
              <a:stCxn id="22535" idx="6"/>
              <a:endCxn id="22538" idx="2"/>
            </p:cNvCxnSpPr>
            <p:nvPr/>
          </p:nvCxnSpPr>
          <p:spPr bwMode="auto">
            <a:xfrm>
              <a:off x="62669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537" name="AutoShape 10"/>
            <p:cNvCxnSpPr>
              <a:cxnSpLocks noChangeShapeType="1"/>
              <a:stCxn id="22532" idx="6"/>
              <a:endCxn id="22535" idx="2"/>
            </p:cNvCxnSpPr>
            <p:nvPr/>
          </p:nvCxnSpPr>
          <p:spPr bwMode="auto">
            <a:xfrm>
              <a:off x="5352518" y="2857500"/>
              <a:ext cx="3715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2538" name="Oval 11"/>
            <p:cNvSpPr>
              <a:spLocks noChangeArrowheads="1"/>
            </p:cNvSpPr>
            <p:nvPr/>
          </p:nvSpPr>
          <p:spPr bwMode="auto">
            <a:xfrm>
              <a:off x="6638476" y="2590800"/>
              <a:ext cx="542842" cy="533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US" sz="24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cxnSp>
          <p:nvCxnSpPr>
            <p:cNvPr id="22539" name="AutoShape 12"/>
            <p:cNvCxnSpPr>
              <a:cxnSpLocks noChangeShapeType="1"/>
              <a:stCxn id="22538" idx="6"/>
              <a:endCxn id="22531" idx="2"/>
            </p:cNvCxnSpPr>
            <p:nvPr/>
          </p:nvCxnSpPr>
          <p:spPr bwMode="auto">
            <a:xfrm>
              <a:off x="7181318" y="2857500"/>
              <a:ext cx="828758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" name="TextBox 2"/>
          <p:cNvSpPr txBox="1"/>
          <p:nvPr/>
        </p:nvSpPr>
        <p:spPr>
          <a:xfrm>
            <a:off x="3352800" y="2971800"/>
            <a:ext cx="86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0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57800" y="2971800"/>
            <a:ext cx="15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64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Models (aka Markov chain/process)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11277600" cy="5029200"/>
          </a:xfrm>
        </p:spPr>
        <p:txBody>
          <a:bodyPr/>
          <a:lstStyle/>
          <a:p>
            <a:pPr marL="457176" lvl="1" indent="0">
              <a:lnSpc>
                <a:spcPct val="90000"/>
              </a:lnSpc>
              <a:buNone/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marL="457176" lvl="1" indent="0">
              <a:lnSpc>
                <a:spcPct val="90000"/>
              </a:lnSpc>
              <a:buNone/>
            </a:pPr>
            <a:endParaRPr lang="en-US" kern="12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18236" y="1595735"/>
            <a:ext cx="157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1389982"/>
            <a:ext cx="100584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First-order Markov process</a:t>
            </a:r>
            <a:r>
              <a:rPr lang="en-US" dirty="0" smtClean="0"/>
              <a:t>: </a:t>
            </a:r>
            <a:r>
              <a:rPr lang="en-US" dirty="0"/>
              <a:t>the current state depends only on the previous state and not on any earlier states.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95600" y="1593648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| </a:t>
            </a:r>
            <a:r>
              <a:rPr lang="en-US" sz="2400" i="1" dirty="0" smtClean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0:t</a:t>
            </a:r>
            <a:r>
              <a:rPr lang="en-US" sz="3200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 smtClean="0">
                <a:solidFill>
                  <a:srgbClr val="CC00CC"/>
                </a:solidFill>
                <a:latin typeface="Calibri"/>
                <a:cs typeface="Calibri"/>
              </a:rPr>
              <a:t>) =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0521" y="2311113"/>
            <a:ext cx="10810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Current t-1 state provides enough information to make the future conditionally independent of the past</a:t>
            </a:r>
            <a:r>
              <a:rPr lang="en-US" dirty="0">
                <a:latin typeface="Times-Roman"/>
              </a:rPr>
              <a:t>,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75197" y="3010645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Second-order Markov process</a:t>
            </a:r>
            <a:r>
              <a:rPr lang="en-US" dirty="0" smtClean="0"/>
              <a:t>: </a:t>
            </a:r>
            <a:r>
              <a:rPr lang="en-US" dirty="0"/>
              <a:t>The transition model for a second-order Markov process is the </a:t>
            </a:r>
            <a:r>
              <a:rPr lang="en-US" dirty="0" smtClean="0"/>
              <a:t>conditional distribution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66516" y="3333810"/>
            <a:ext cx="2329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sz="2400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i="1" dirty="0" smtClean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t-2</a:t>
            </a:r>
            <a:r>
              <a:rPr lang="en-US" sz="2400" dirty="0" smtClean="0">
                <a:solidFill>
                  <a:srgbClr val="CC00CC"/>
                </a:solidFill>
                <a:latin typeface="Calibri"/>
                <a:cs typeface="Calibri"/>
              </a:rPr>
              <a:t> , </a:t>
            </a:r>
            <a:r>
              <a:rPr lang="en-US" sz="2400" i="1" dirty="0" smtClean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3200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-1</a:t>
            </a:r>
            <a:r>
              <a:rPr lang="en-US" sz="2400" dirty="0" smtClean="0">
                <a:solidFill>
                  <a:srgbClr val="CC00CC"/>
                </a:solidFill>
                <a:latin typeface="Calibri"/>
                <a:cs typeface="Calibri"/>
              </a:rPr>
              <a:t>)</a:t>
            </a:r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695556"/>
            <a:ext cx="1479551" cy="3340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0600" y="4766905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-Bold"/>
              </a:rPr>
              <a:t>Sensor </a:t>
            </a:r>
            <a:r>
              <a:rPr lang="en-US" b="1" dirty="0">
                <a:latin typeface="Times-Bold"/>
              </a:rPr>
              <a:t>Markov </a:t>
            </a:r>
            <a:r>
              <a:rPr lang="en-US" b="1" dirty="0" smtClean="0">
                <a:latin typeface="Times-Bold"/>
              </a:rPr>
              <a:t>assumption (</a:t>
            </a:r>
            <a:r>
              <a:rPr lang="en-US" b="1" dirty="0"/>
              <a:t>observation model</a:t>
            </a:r>
            <a:r>
              <a:rPr lang="en-US" b="1" dirty="0" smtClean="0">
                <a:latin typeface="Times-Bold"/>
              </a:rPr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048000" y="5558135"/>
            <a:ext cx="25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sz="2400" dirty="0" smtClean="0">
                <a:solidFill>
                  <a:srgbClr val="CC00CC"/>
                </a:solidFill>
                <a:latin typeface="Calibri"/>
                <a:cs typeface="Calibri"/>
              </a:rPr>
              <a:t>(E</a:t>
            </a:r>
            <a:r>
              <a:rPr lang="en-US" sz="3200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sz="2400" dirty="0" smtClean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CC00CC"/>
                </a:solidFill>
                <a:latin typeface="Calibri"/>
                <a:cs typeface="Calibri"/>
              </a:rPr>
              <a:t>| </a:t>
            </a:r>
            <a:r>
              <a:rPr lang="en-US" sz="2400" i="1" dirty="0" smtClean="0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0:t</a:t>
            </a:r>
            <a:r>
              <a:rPr lang="en-US" sz="2400" dirty="0" smtClean="0">
                <a:solidFill>
                  <a:srgbClr val="CC00CC"/>
                </a:solidFill>
                <a:latin typeface="Calibri"/>
                <a:cs typeface="Calibri"/>
              </a:rPr>
              <a:t>, E</a:t>
            </a:r>
            <a:r>
              <a:rPr lang="en-US" sz="3200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0:t-1</a:t>
            </a:r>
            <a:r>
              <a:rPr lang="en-US" sz="2400" dirty="0" smtClean="0">
                <a:solidFill>
                  <a:srgbClr val="CC00CC"/>
                </a:solidFill>
                <a:latin typeface="Calibri"/>
                <a:cs typeface="Calibri"/>
              </a:rPr>
              <a:t>) =</a:t>
            </a:r>
            <a:endParaRPr lang="en-US" sz="2400" dirty="0">
              <a:solidFill>
                <a:srgbClr val="CC00C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67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 Markov Chain: Weather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4267200" cy="838200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States: X = {rain, sun}</a:t>
            </a:r>
          </a:p>
          <a:p>
            <a:pPr marL="457176" lvl="1" indent="0">
              <a:buNone/>
            </a:pPr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28675" name="Oval 4"/>
          <p:cNvSpPr>
            <a:spLocks noChangeArrowheads="1"/>
          </p:cNvSpPr>
          <p:nvPr/>
        </p:nvSpPr>
        <p:spPr bwMode="auto">
          <a:xfrm>
            <a:off x="5853113" y="5057775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rain</a:t>
            </a:r>
          </a:p>
        </p:txBody>
      </p:sp>
      <p:sp>
        <p:nvSpPr>
          <p:cNvPr id="28676" name="Oval 5"/>
          <p:cNvSpPr>
            <a:spLocks noChangeArrowheads="1"/>
          </p:cNvSpPr>
          <p:nvPr/>
        </p:nvSpPr>
        <p:spPr bwMode="auto">
          <a:xfrm>
            <a:off x="7300913" y="5057775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28677" name="AutoShape 6"/>
          <p:cNvCxnSpPr>
            <a:cxnSpLocks noChangeShapeType="1"/>
            <a:stCxn id="28675" idx="0"/>
            <a:endCxn id="28676" idx="0"/>
          </p:cNvCxnSpPr>
          <p:nvPr/>
        </p:nvCxnSpPr>
        <p:spPr bwMode="auto">
          <a:xfrm rot="5400000" flipV="1">
            <a:off x="6881019" y="4320381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678" name="AutoShape 7"/>
          <p:cNvCxnSpPr>
            <a:cxnSpLocks noChangeShapeType="1"/>
            <a:stCxn id="28676" idx="4"/>
            <a:endCxn id="28675" idx="4"/>
          </p:cNvCxnSpPr>
          <p:nvPr/>
        </p:nvCxnSpPr>
        <p:spPr bwMode="auto">
          <a:xfrm rot="5400000">
            <a:off x="6881019" y="4958556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679" name="AutoShape 8"/>
          <p:cNvCxnSpPr>
            <a:cxnSpLocks noChangeShapeType="1"/>
            <a:stCxn id="28676" idx="7"/>
            <a:endCxn id="28676" idx="6"/>
          </p:cNvCxnSpPr>
          <p:nvPr/>
        </p:nvCxnSpPr>
        <p:spPr bwMode="auto">
          <a:xfrm rot="5400000" flipV="1">
            <a:off x="7758113" y="5195887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680" name="AutoShape 9"/>
          <p:cNvCxnSpPr>
            <a:cxnSpLocks noChangeShapeType="1"/>
            <a:stCxn id="28675" idx="3"/>
            <a:endCxn id="28675" idx="2"/>
          </p:cNvCxnSpPr>
          <p:nvPr/>
        </p:nvCxnSpPr>
        <p:spPr bwMode="auto">
          <a:xfrm rot="16200000" flipV="1">
            <a:off x="5775325" y="5426075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8153400" y="45100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5638800" y="60483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83" name="Text Box 12"/>
          <p:cNvSpPr txBox="1">
            <a:spLocks noChangeArrowheads="1"/>
          </p:cNvSpPr>
          <p:nvPr/>
        </p:nvSpPr>
        <p:spPr bwMode="auto">
          <a:xfrm>
            <a:off x="6629400" y="4676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6629400" y="6200775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5" name="AutoShape 14"/>
          <p:cNvSpPr>
            <a:spLocks noChangeArrowheads="1"/>
          </p:cNvSpPr>
          <p:nvPr/>
        </p:nvSpPr>
        <p:spPr bwMode="auto">
          <a:xfrm>
            <a:off x="5562600" y="3810000"/>
            <a:ext cx="6019800" cy="457200"/>
          </a:xfrm>
          <a:prstGeom prst="wedgeRectCallout">
            <a:avLst>
              <a:gd name="adj1" fmla="val -49866"/>
              <a:gd name="adj2" fmla="val -2607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Two new ways of representing the same CPT</a:t>
            </a:r>
          </a:p>
        </p:txBody>
      </p:sp>
      <p:grpSp>
        <p:nvGrpSpPr>
          <p:cNvPr id="28687" name="Group 1"/>
          <p:cNvGrpSpPr>
            <a:grpSpLocks/>
          </p:cNvGrpSpPr>
          <p:nvPr/>
        </p:nvGrpSpPr>
        <p:grpSpPr bwMode="auto">
          <a:xfrm>
            <a:off x="8839200" y="5029200"/>
            <a:ext cx="2133600" cy="1066800"/>
            <a:chOff x="2057400" y="3260725"/>
            <a:chExt cx="2133600" cy="1066800"/>
          </a:xfrm>
        </p:grpSpPr>
        <p:sp>
          <p:nvSpPr>
            <p:cNvPr id="28718" name="Rectangle 7"/>
            <p:cNvSpPr>
              <a:spLocks noChangeArrowheads="1"/>
            </p:cNvSpPr>
            <p:nvPr/>
          </p:nvSpPr>
          <p:spPr bwMode="auto">
            <a:xfrm>
              <a:off x="20574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19" name="Rectangle 8"/>
            <p:cNvSpPr>
              <a:spLocks noChangeArrowheads="1"/>
            </p:cNvSpPr>
            <p:nvPr/>
          </p:nvSpPr>
          <p:spPr bwMode="auto">
            <a:xfrm>
              <a:off x="20574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sp>
          <p:nvSpPr>
            <p:cNvPr id="28720" name="Rectangle 9"/>
            <p:cNvSpPr>
              <a:spLocks noChangeArrowheads="1"/>
            </p:cNvSpPr>
            <p:nvPr/>
          </p:nvSpPr>
          <p:spPr bwMode="auto">
            <a:xfrm>
              <a:off x="3505200" y="3260725"/>
              <a:ext cx="685800" cy="3810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sun</a:t>
              </a:r>
            </a:p>
          </p:txBody>
        </p:sp>
        <p:sp>
          <p:nvSpPr>
            <p:cNvPr id="28721" name="Rectangle 10"/>
            <p:cNvSpPr>
              <a:spLocks noChangeArrowheads="1"/>
            </p:cNvSpPr>
            <p:nvPr/>
          </p:nvSpPr>
          <p:spPr bwMode="auto">
            <a:xfrm>
              <a:off x="3505200" y="3946525"/>
              <a:ext cx="6858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/>
                  <a:cs typeface="Calibri"/>
                </a:rPr>
                <a:t>rain</a:t>
              </a:r>
            </a:p>
          </p:txBody>
        </p:sp>
        <p:cxnSp>
          <p:nvCxnSpPr>
            <p:cNvPr id="28722" name="AutoShape 15"/>
            <p:cNvCxnSpPr>
              <a:cxnSpLocks noChangeShapeType="1"/>
              <a:stCxn id="28718" idx="3"/>
              <a:endCxn id="28720" idx="1"/>
            </p:cNvCxnSpPr>
            <p:nvPr/>
          </p:nvCxnSpPr>
          <p:spPr bwMode="auto">
            <a:xfrm>
              <a:off x="2743200" y="34512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23" name="AutoShape 16"/>
            <p:cNvCxnSpPr>
              <a:cxnSpLocks noChangeShapeType="1"/>
              <a:stCxn id="28718" idx="3"/>
              <a:endCxn id="28721" idx="1"/>
            </p:cNvCxnSpPr>
            <p:nvPr/>
          </p:nvCxnSpPr>
          <p:spPr bwMode="auto">
            <a:xfrm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24" name="AutoShape 17"/>
            <p:cNvCxnSpPr>
              <a:cxnSpLocks noChangeShapeType="1"/>
              <a:stCxn id="28719" idx="3"/>
              <a:endCxn id="28720" idx="1"/>
            </p:cNvCxnSpPr>
            <p:nvPr/>
          </p:nvCxnSpPr>
          <p:spPr bwMode="auto">
            <a:xfrm flipV="1">
              <a:off x="2743200" y="3451225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25" name="AutoShape 18"/>
            <p:cNvCxnSpPr>
              <a:cxnSpLocks noChangeShapeType="1"/>
              <a:stCxn id="28719" idx="3"/>
              <a:endCxn id="28721" idx="1"/>
            </p:cNvCxnSpPr>
            <p:nvPr/>
          </p:nvCxnSpPr>
          <p:spPr bwMode="auto">
            <a:xfrm>
              <a:off x="2743200" y="4137025"/>
              <a:ext cx="76200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8688" name="Text Box 12"/>
          <p:cNvSpPr txBox="1">
            <a:spLocks noChangeArrowheads="1"/>
          </p:cNvSpPr>
          <p:nvPr/>
        </p:nvSpPr>
        <p:spPr bwMode="auto">
          <a:xfrm>
            <a:off x="9829800" y="5181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sp>
        <p:nvSpPr>
          <p:cNvPr id="28689" name="Text Box 10"/>
          <p:cNvSpPr txBox="1">
            <a:spLocks noChangeArrowheads="1"/>
          </p:cNvSpPr>
          <p:nvPr/>
        </p:nvSpPr>
        <p:spPr bwMode="auto">
          <a:xfrm>
            <a:off x="9829800" y="48148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28690" name="Text Box 10"/>
          <p:cNvSpPr txBox="1">
            <a:spLocks noChangeArrowheads="1"/>
          </p:cNvSpPr>
          <p:nvPr/>
        </p:nvSpPr>
        <p:spPr bwMode="auto">
          <a:xfrm>
            <a:off x="9829800" y="5943600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28691" name="Text Box 10"/>
          <p:cNvSpPr txBox="1">
            <a:spLocks noChangeArrowheads="1"/>
          </p:cNvSpPr>
          <p:nvPr/>
        </p:nvSpPr>
        <p:spPr bwMode="auto">
          <a:xfrm>
            <a:off x="9829800" y="5500687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1219200" y="4495800"/>
          <a:ext cx="2220913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6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baseline="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 err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1" i="0" u="none" baseline="-2500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|</a:t>
                      </a:r>
                      <a:r>
                        <a:rPr lang="en-US" sz="1800" b="1" i="0" u="none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lang="en-US" sz="1800" b="1" i="0" u="none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-1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sun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rain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L="91410" marR="91410"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457200" y="2819400"/>
            <a:ext cx="4724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dirty="0">
                <a:ea typeface="ＭＳ Ｐゴシック" pitchFamily="34" charset="-128"/>
              </a:rPr>
              <a:t>Initial distribution: 1.0 sun</a:t>
            </a:r>
          </a:p>
          <a:p>
            <a:pPr lvl="2"/>
            <a:endParaRPr lang="en-US" dirty="0">
              <a:ea typeface="ＭＳ Ｐゴシック" pitchFamily="34" charset="-128"/>
            </a:endParaRPr>
          </a:p>
          <a:p>
            <a:r>
              <a:rPr lang="en-US" sz="2800" dirty="0">
                <a:ea typeface="ＭＳ Ｐゴシック" pitchFamily="34" charset="-128"/>
              </a:rPr>
              <a:t>CPT P(</a:t>
            </a:r>
            <a:r>
              <a:rPr lang="en-US" sz="2800" dirty="0" err="1">
                <a:ea typeface="ＭＳ Ｐゴシック" pitchFamily="34" charset="-128"/>
              </a:rPr>
              <a:t>X</a:t>
            </a:r>
            <a:r>
              <a:rPr lang="en-US" sz="2800" baseline="-25000" dirty="0" err="1">
                <a:ea typeface="ＭＳ Ｐゴシック" pitchFamily="34" charset="-128"/>
              </a:rPr>
              <a:t>t</a:t>
            </a:r>
            <a:r>
              <a:rPr lang="en-US" sz="2800" dirty="0">
                <a:ea typeface="ＭＳ Ｐゴシック" pitchFamily="34" charset="-128"/>
              </a:rPr>
              <a:t> | X</a:t>
            </a:r>
            <a:r>
              <a:rPr lang="en-US" sz="2800" baseline="-25000" dirty="0">
                <a:ea typeface="ＭＳ Ｐゴシック" pitchFamily="34" charset="-128"/>
              </a:rPr>
              <a:t>t-1</a:t>
            </a:r>
            <a:r>
              <a:rPr lang="en-US" sz="2800" dirty="0">
                <a:ea typeface="ＭＳ Ｐゴシック" pitchFamily="34" charset="-128"/>
              </a:rPr>
              <a:t>):</a:t>
            </a: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3000"/>
            <a:ext cx="5298851" cy="226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3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animBg="1"/>
      <p:bldP spid="28676" grpId="0" animBg="1"/>
      <p:bldP spid="28681" grpId="0"/>
      <p:bldP spid="28682" grpId="0"/>
      <p:bldP spid="28683" grpId="0"/>
      <p:bldP spid="28684" grpId="0"/>
      <p:bldP spid="28685" grpId="0" animBg="1"/>
      <p:bldP spid="28688" grpId="0"/>
      <p:bldP spid="28689" grpId="0"/>
      <p:bldP spid="28690" grpId="0"/>
      <p:bldP spid="2869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Markov Chain: Weather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distribution: 1.0 sun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probability distribution after one step?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7529513" y="1919288"/>
            <a:ext cx="609600" cy="6096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rain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8977313" y="1919288"/>
            <a:ext cx="609600" cy="609600"/>
          </a:xfrm>
          <a:prstGeom prst="ellipse">
            <a:avLst/>
          </a:prstGeom>
          <a:solidFill>
            <a:srgbClr val="FFCC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sun</a:t>
            </a:r>
          </a:p>
        </p:txBody>
      </p:sp>
      <p:cxnSp>
        <p:nvCxnSpPr>
          <p:cNvPr id="7" name="AutoShape 6"/>
          <p:cNvCxnSpPr>
            <a:cxnSpLocks noChangeShapeType="1"/>
            <a:stCxn id="5" idx="0"/>
            <a:endCxn id="6" idx="0"/>
          </p:cNvCxnSpPr>
          <p:nvPr/>
        </p:nvCxnSpPr>
        <p:spPr bwMode="auto">
          <a:xfrm rot="5400000" flipV="1">
            <a:off x="8557419" y="1181894"/>
            <a:ext cx="1588" cy="1447800"/>
          </a:xfrm>
          <a:prstGeom prst="curvedConnector3">
            <a:avLst>
              <a:gd name="adj1" fmla="val -25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AutoShape 7"/>
          <p:cNvCxnSpPr>
            <a:cxnSpLocks noChangeShapeType="1"/>
            <a:stCxn id="6" idx="4"/>
            <a:endCxn id="5" idx="4"/>
          </p:cNvCxnSpPr>
          <p:nvPr/>
        </p:nvCxnSpPr>
        <p:spPr bwMode="auto">
          <a:xfrm rot="5400000">
            <a:off x="8557419" y="1820069"/>
            <a:ext cx="1588" cy="1447800"/>
          </a:xfrm>
          <a:prstGeom prst="curvedConnector3">
            <a:avLst>
              <a:gd name="adj1" fmla="val 28800009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" name="AutoShape 8"/>
          <p:cNvCxnSpPr>
            <a:cxnSpLocks noChangeShapeType="1"/>
            <a:stCxn id="6" idx="7"/>
            <a:endCxn id="6" idx="6"/>
          </p:cNvCxnSpPr>
          <p:nvPr/>
        </p:nvCxnSpPr>
        <p:spPr bwMode="auto">
          <a:xfrm rot="5400000" flipV="1">
            <a:off x="9434513" y="2057400"/>
            <a:ext cx="230188" cy="103187"/>
          </a:xfrm>
          <a:prstGeom prst="curvedConnector4">
            <a:avLst>
              <a:gd name="adj1" fmla="val -212417"/>
              <a:gd name="adj2" fmla="val 472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" name="AutoShape 9"/>
          <p:cNvCxnSpPr>
            <a:cxnSpLocks noChangeShapeType="1"/>
            <a:stCxn id="5" idx="3"/>
            <a:endCxn id="5" idx="2"/>
          </p:cNvCxnSpPr>
          <p:nvPr/>
        </p:nvCxnSpPr>
        <p:spPr bwMode="auto">
          <a:xfrm rot="16200000" flipV="1">
            <a:off x="7451725" y="2287588"/>
            <a:ext cx="230187" cy="103188"/>
          </a:xfrm>
          <a:prstGeom prst="curvedConnector4">
            <a:avLst>
              <a:gd name="adj1" fmla="val -249657"/>
              <a:gd name="adj2" fmla="val 478458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9829800" y="13716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0.9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315200" y="29098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0.7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8305800" y="1538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0.3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8305800" y="30622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Calibri"/>
                <a:cs typeface="Calibri"/>
              </a:rPr>
              <a:t>0.1</a:t>
            </a:r>
          </a:p>
        </p:txBody>
      </p:sp>
      <p:pic>
        <p:nvPicPr>
          <p:cNvPr id="16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48200"/>
            <a:ext cx="8497887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2400" y="6019800"/>
            <a:ext cx="3632200" cy="2551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420635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828800"/>
            <a:ext cx="5041097" cy="3014588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455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97001"/>
            <a:ext cx="68580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P(Toothache, Cavity, Catch)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If I have a cavity, the probability that the probe catches in it doesn't depend on whether I have a toothache: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+cavity) = P(+catch | +cavity)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same independence holds if I don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>
                <a:latin typeface="Calibri"/>
                <a:cs typeface="Calibri"/>
              </a:rPr>
              <a:t>t have a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P(+catch | +toothache, </a:t>
            </a:r>
            <a:r>
              <a:rPr lang="en-US" sz="18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 smtClean="0">
                <a:latin typeface="Calibri"/>
                <a:cs typeface="Calibri"/>
              </a:rPr>
              <a:t>cavity</a:t>
            </a:r>
            <a:r>
              <a:rPr lang="en-US" sz="1800" dirty="0">
                <a:latin typeface="Calibri"/>
                <a:cs typeface="Calibri"/>
              </a:rPr>
              <a:t>) = P(+catch| </a:t>
            </a:r>
            <a:r>
              <a:rPr lang="en-US" sz="1800" dirty="0" smtClean="0">
                <a:latin typeface="Calibri"/>
                <a:cs typeface="Calibri"/>
                <a:sym typeface="Symbol" charset="0"/>
              </a:rPr>
              <a:t>-</a:t>
            </a:r>
            <a:r>
              <a:rPr lang="en-US" sz="1800" dirty="0" smtClean="0">
                <a:latin typeface="Calibri"/>
                <a:cs typeface="Calibri"/>
              </a:rPr>
              <a:t>cavity</a:t>
            </a:r>
            <a:r>
              <a:rPr lang="en-US" sz="1800" dirty="0">
                <a:latin typeface="Calibri"/>
                <a:cs typeface="Calibri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Catch is </a:t>
            </a:r>
            <a:r>
              <a:rPr lang="en-US" sz="2000" i="1" dirty="0">
                <a:latin typeface="Calibri"/>
                <a:cs typeface="Calibri"/>
              </a:rPr>
              <a:t>conditionally independent</a:t>
            </a:r>
            <a:r>
              <a:rPr lang="en-US" sz="2000" dirty="0">
                <a:latin typeface="Calibri"/>
                <a:cs typeface="Calibri"/>
              </a:rPr>
              <a:t> of Toothache given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P(Catch | Toothache, Cavity) = P(Catch | Cavity)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4948236"/>
            <a:ext cx="7772400" cy="84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 smtClean="0">
                <a:latin typeface="Calibri"/>
                <a:cs typeface="Calibri"/>
              </a:rPr>
              <a:t>Equivalent statements: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P(Toothache | Catch , Cavity) = P(Toothache | Cavity)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P(Toothache, Catch | Cavity) = P(Toothache | Cavity) P(Catch | Cavity)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>
                <a:latin typeface="Calibri"/>
                <a:cs typeface="Calibri"/>
              </a:rPr>
              <a:t>One can be derived from the other easily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38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Mini-Forward Algorithm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Question: What’</a:t>
            </a:r>
            <a:r>
              <a:rPr lang="en-US" altLang="ja-JP" sz="2800" dirty="0">
                <a:ea typeface="ＭＳ Ｐゴシック" pitchFamily="34" charset="-128"/>
              </a:rPr>
              <a:t>s P(X) on some day t?</a:t>
            </a:r>
          </a:p>
        </p:txBody>
      </p:sp>
      <p:pic>
        <p:nvPicPr>
          <p:cNvPr id="10265" name="Picture 2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260508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6" name="Line 29"/>
          <p:cNvSpPr>
            <a:spLocks noChangeShapeType="1"/>
          </p:cNvSpPr>
          <p:nvPr/>
        </p:nvSpPr>
        <p:spPr bwMode="auto">
          <a:xfrm flipH="1" flipV="1">
            <a:off x="4114800" y="62484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7" name="Text Box 30"/>
          <p:cNvSpPr txBox="1">
            <a:spLocks noChangeArrowheads="1"/>
          </p:cNvSpPr>
          <p:nvPr/>
        </p:nvSpPr>
        <p:spPr bwMode="auto">
          <a:xfrm>
            <a:off x="5105400" y="6324600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i="1" dirty="0">
                <a:solidFill>
                  <a:srgbClr val="000000"/>
                </a:solidFill>
              </a:rPr>
              <a:t>Forward simulation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2514600"/>
            <a:ext cx="4480838" cy="2743199"/>
          </a:xfrm>
          <a:prstGeom prst="rect">
            <a:avLst/>
          </a:prstGeom>
        </p:spPr>
      </p:pic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56388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24384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cxnSp>
        <p:nvCxnSpPr>
          <p:cNvPr id="31" name="AutoShape 6"/>
          <p:cNvCxnSpPr>
            <a:cxnSpLocks noChangeShapeType="1"/>
            <a:stCxn id="32" idx="6"/>
            <a:endCxn id="30" idx="2"/>
          </p:cNvCxnSpPr>
          <p:nvPr/>
        </p:nvCxnSpPr>
        <p:spPr bwMode="auto">
          <a:xfrm>
            <a:off x="2071688" y="2781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" name="Oval 7"/>
          <p:cNvSpPr>
            <a:spLocks noChangeArrowheads="1"/>
          </p:cNvSpPr>
          <p:nvPr/>
        </p:nvSpPr>
        <p:spPr bwMode="auto">
          <a:xfrm>
            <a:off x="15240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3" name="Oval 8"/>
          <p:cNvSpPr>
            <a:spLocks noChangeArrowheads="1"/>
          </p:cNvSpPr>
          <p:nvPr/>
        </p:nvSpPr>
        <p:spPr bwMode="auto">
          <a:xfrm>
            <a:off x="3352800" y="2514600"/>
            <a:ext cx="533400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cxnSp>
        <p:nvCxnSpPr>
          <p:cNvPr id="34" name="AutoShape 9"/>
          <p:cNvCxnSpPr>
            <a:cxnSpLocks noChangeShapeType="1"/>
            <a:stCxn id="33" idx="6"/>
            <a:endCxn id="36" idx="2"/>
          </p:cNvCxnSpPr>
          <p:nvPr/>
        </p:nvCxnSpPr>
        <p:spPr bwMode="auto">
          <a:xfrm>
            <a:off x="3900488" y="2781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5" name="AutoShape 10"/>
          <p:cNvCxnSpPr>
            <a:cxnSpLocks noChangeShapeType="1"/>
            <a:stCxn id="30" idx="6"/>
            <a:endCxn id="33" idx="2"/>
          </p:cNvCxnSpPr>
          <p:nvPr/>
        </p:nvCxnSpPr>
        <p:spPr bwMode="auto">
          <a:xfrm>
            <a:off x="2986088" y="27813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4267200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cxnSp>
        <p:nvCxnSpPr>
          <p:cNvPr id="37" name="AutoShape 12"/>
          <p:cNvCxnSpPr>
            <a:cxnSpLocks noChangeShapeType="1"/>
            <a:stCxn id="36" idx="6"/>
            <a:endCxn id="29" idx="2"/>
          </p:cNvCxnSpPr>
          <p:nvPr/>
        </p:nvCxnSpPr>
        <p:spPr bwMode="auto">
          <a:xfrm>
            <a:off x="4814888" y="2781300"/>
            <a:ext cx="8096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029200"/>
            <a:ext cx="1282700" cy="382741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5029200"/>
            <a:ext cx="1905000" cy="643038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791200"/>
            <a:ext cx="358330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2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Example Run of Mini-Forward Algorithm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219200"/>
            <a:ext cx="8229600" cy="4525963"/>
          </a:xfrm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dirty="0"/>
              <a:t>From initial observation of sun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/>
          </a:p>
          <a:p>
            <a:pPr lvl="1">
              <a:buFont typeface="Wingdings" charset="0"/>
              <a:buChar char="§"/>
              <a:defRPr/>
            </a:pPr>
            <a:endParaRPr lang="en-US" sz="2400" dirty="0"/>
          </a:p>
          <a:p>
            <a:pPr marL="0" indent="0">
              <a:buFont typeface="Wingdings" charset="0"/>
              <a:buNone/>
              <a:defRPr/>
            </a:pPr>
            <a:r>
              <a:rPr lang="en-US" sz="2800" dirty="0"/>
              <a:t>	</a:t>
            </a:r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From initial observation of rain</a:t>
            </a:r>
          </a:p>
          <a:p>
            <a:pPr>
              <a:buFont typeface="Wingdings" charset="0"/>
              <a:buChar char="§"/>
              <a:defRPr/>
            </a:pPr>
            <a:endParaRPr lang="en-US" sz="2800" dirty="0"/>
          </a:p>
          <a:p>
            <a:pPr>
              <a:buFont typeface="Wingdings" charset="0"/>
              <a:buChar char="§"/>
              <a:defRPr/>
            </a:pPr>
            <a:endParaRPr lang="en-US" sz="2800" dirty="0"/>
          </a:p>
          <a:p>
            <a:pPr lvl="4">
              <a:buFont typeface="Wingdings" charset="0"/>
              <a:buChar char="§"/>
              <a:defRPr/>
            </a:pPr>
            <a:endParaRPr lang="en-US" sz="1600" dirty="0"/>
          </a:p>
          <a:p>
            <a:pPr>
              <a:buFont typeface="Wingdings" charset="0"/>
              <a:buChar char="§"/>
              <a:defRPr/>
            </a:pPr>
            <a:r>
              <a:rPr lang="en-US" sz="2800" dirty="0"/>
              <a:t>From yet another initial distribution P(X</a:t>
            </a:r>
            <a:r>
              <a:rPr lang="en-US" sz="2800" baseline="-25000" dirty="0"/>
              <a:t>1</a:t>
            </a:r>
            <a:r>
              <a:rPr lang="en-US" sz="2800" dirty="0"/>
              <a:t>):</a:t>
            </a:r>
          </a:p>
        </p:txBody>
      </p:sp>
      <p:pic>
        <p:nvPicPr>
          <p:cNvPr id="3072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71" y="1795463"/>
            <a:ext cx="10509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8716" y="1792287"/>
            <a:ext cx="1231084" cy="795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0725" name="AutoShape 8"/>
          <p:cNvSpPr>
            <a:spLocks noChangeArrowheads="1"/>
          </p:cNvSpPr>
          <p:nvPr/>
        </p:nvSpPr>
        <p:spPr bwMode="auto">
          <a:xfrm>
            <a:off x="7625171" y="2024063"/>
            <a:ext cx="9144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Text Box 9"/>
          <p:cNvSpPr txBox="1">
            <a:spLocks noChangeArrowheads="1"/>
          </p:cNvSpPr>
          <p:nvPr/>
        </p:nvSpPr>
        <p:spPr bwMode="auto">
          <a:xfrm>
            <a:off x="1757771" y="2589213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727" name="Text Box 10"/>
          <p:cNvSpPr txBox="1">
            <a:spLocks noChangeArrowheads="1"/>
          </p:cNvSpPr>
          <p:nvPr/>
        </p:nvSpPr>
        <p:spPr bwMode="auto">
          <a:xfrm>
            <a:off x="3205571" y="2589213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9371" y="1792287"/>
            <a:ext cx="1050925" cy="795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7171" y="1792287"/>
            <a:ext cx="1230312" cy="7952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0730" name="Text Box 11"/>
          <p:cNvSpPr txBox="1">
            <a:spLocks noChangeArrowheads="1"/>
          </p:cNvSpPr>
          <p:nvPr/>
        </p:nvSpPr>
        <p:spPr bwMode="auto">
          <a:xfrm>
            <a:off x="4805771" y="2589213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731" name="Text Box 12"/>
          <p:cNvSpPr txBox="1">
            <a:spLocks noChangeArrowheads="1"/>
          </p:cNvSpPr>
          <p:nvPr/>
        </p:nvSpPr>
        <p:spPr bwMode="auto">
          <a:xfrm>
            <a:off x="8768171" y="2589213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232" y="1792287"/>
            <a:ext cx="1440365" cy="7952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0734" name="Text Box 11"/>
          <p:cNvSpPr txBox="1">
            <a:spLocks noChangeArrowheads="1"/>
          </p:cNvSpPr>
          <p:nvPr/>
        </p:nvSpPr>
        <p:spPr bwMode="auto">
          <a:xfrm>
            <a:off x="6405971" y="2586038"/>
            <a:ext cx="914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10" name="Picture 9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1571" y="3736975"/>
            <a:ext cx="1050925" cy="795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9371" y="3733800"/>
            <a:ext cx="1050925" cy="795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2" name="Picture 11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7171" y="3733800"/>
            <a:ext cx="1230312" cy="7952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8716" y="3733800"/>
            <a:ext cx="1231084" cy="795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0739" name="AutoShape 8"/>
          <p:cNvSpPr>
            <a:spLocks noChangeArrowheads="1"/>
          </p:cNvSpPr>
          <p:nvPr/>
        </p:nvSpPr>
        <p:spPr bwMode="auto">
          <a:xfrm>
            <a:off x="7625171" y="3965575"/>
            <a:ext cx="9144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Text Box 9"/>
          <p:cNvSpPr txBox="1">
            <a:spLocks noChangeArrowheads="1"/>
          </p:cNvSpPr>
          <p:nvPr/>
        </p:nvSpPr>
        <p:spPr bwMode="auto">
          <a:xfrm>
            <a:off x="1757771" y="44227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741" name="Text Box 10"/>
          <p:cNvSpPr txBox="1">
            <a:spLocks noChangeArrowheads="1"/>
          </p:cNvSpPr>
          <p:nvPr/>
        </p:nvSpPr>
        <p:spPr bwMode="auto">
          <a:xfrm>
            <a:off x="3205571" y="44227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742" name="Text Box 11"/>
          <p:cNvSpPr txBox="1">
            <a:spLocks noChangeArrowheads="1"/>
          </p:cNvSpPr>
          <p:nvPr/>
        </p:nvSpPr>
        <p:spPr bwMode="auto">
          <a:xfrm>
            <a:off x="4805771" y="44227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743" name="Text Box 12"/>
          <p:cNvSpPr txBox="1">
            <a:spLocks noChangeArrowheads="1"/>
          </p:cNvSpPr>
          <p:nvPr/>
        </p:nvSpPr>
        <p:spPr bwMode="auto">
          <a:xfrm>
            <a:off x="8768171" y="44227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13" name="Picture 12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1232" y="3733800"/>
            <a:ext cx="1440365" cy="7952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0745" name="Text Box 11"/>
          <p:cNvSpPr txBox="1">
            <a:spLocks noChangeArrowheads="1"/>
          </p:cNvSpPr>
          <p:nvPr/>
        </p:nvSpPr>
        <p:spPr bwMode="auto">
          <a:xfrm>
            <a:off x="6405971" y="441960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2652" y="5565775"/>
            <a:ext cx="1321163" cy="795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0" name="Picture 49" descr="txp_fig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4916" y="5562600"/>
            <a:ext cx="1231084" cy="7957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0748" name="Text Box 9"/>
          <p:cNvSpPr txBox="1">
            <a:spLocks noChangeArrowheads="1"/>
          </p:cNvSpPr>
          <p:nvPr/>
        </p:nvSpPr>
        <p:spPr bwMode="auto">
          <a:xfrm>
            <a:off x="1833971" y="62515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749" name="Text Box 12"/>
          <p:cNvSpPr txBox="1">
            <a:spLocks noChangeArrowheads="1"/>
          </p:cNvSpPr>
          <p:nvPr/>
        </p:nvSpPr>
        <p:spPr bwMode="auto">
          <a:xfrm>
            <a:off x="8844371" y="6251575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750" name="AutoShape 8"/>
          <p:cNvSpPr>
            <a:spLocks noChangeArrowheads="1"/>
          </p:cNvSpPr>
          <p:nvPr/>
        </p:nvSpPr>
        <p:spPr bwMode="auto">
          <a:xfrm>
            <a:off x="7625171" y="5794375"/>
            <a:ext cx="914400" cy="3048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51" name="TextBox 15"/>
          <p:cNvSpPr txBox="1">
            <a:spLocks noChangeArrowheads="1"/>
          </p:cNvSpPr>
          <p:nvPr/>
        </p:nvSpPr>
        <p:spPr bwMode="auto">
          <a:xfrm>
            <a:off x="4119971" y="5870575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/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37800" y="6477000"/>
            <a:ext cx="194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[Demo: L13D1,2,3]</a:t>
            </a:r>
          </a:p>
        </p:txBody>
      </p:sp>
    </p:spTree>
    <p:extLst>
      <p:ext uri="{BB962C8B-B14F-4D97-AF65-F5344CB8AC3E}">
        <p14:creationId xmlns:p14="http://schemas.microsoft.com/office/powerpoint/2010/main" val="401608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/>
      <p:bldP spid="30727" grpId="0"/>
      <p:bldP spid="30730" grpId="0"/>
      <p:bldP spid="30731" grpId="0"/>
      <p:bldP spid="30734" grpId="0"/>
      <p:bldP spid="30739" grpId="0" animBg="1"/>
      <p:bldP spid="30740" grpId="0"/>
      <p:bldP spid="30741" grpId="0"/>
      <p:bldP spid="30742" grpId="0"/>
      <p:bldP spid="30743" grpId="0"/>
      <p:bldP spid="30745" grpId="0"/>
      <p:bldP spid="30748" grpId="0"/>
      <p:bldP spid="30749" grpId="0"/>
      <p:bldP spid="30750" grpId="0" animBg="1"/>
      <p:bldP spid="3075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algorithm (simple form)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state at time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/>
              <a:t>?</a:t>
            </a:r>
          </a:p>
          <a:p>
            <a:pPr lvl="1"/>
            <a:r>
              <a:rPr lang="en-US" i="1" dirty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>
                <a:solidFill>
                  <a:srgbClr val="CC00CC"/>
                </a:solidFill>
                <a:latin typeface="Calibri"/>
                <a:cs typeface="Calibri"/>
              </a:rPr>
              <a:t>X</a:t>
            </a:r>
            <a:r>
              <a:rPr lang="en-US" sz="3200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dirty="0">
                <a:solidFill>
                  <a:srgbClr val="CC00CC"/>
                </a:solidFill>
                <a:sym typeface="Symbol"/>
              </a:rPr>
              <a:t>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,X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pPr lvl="1"/>
            <a:r>
              <a:rPr lang="en-US" dirty="0">
                <a:solidFill>
                  <a:srgbClr val="CC00CC"/>
                </a:solidFill>
                <a:sym typeface="Symbol"/>
              </a:rPr>
              <a:t>          = </a:t>
            </a:r>
            <a:r>
              <a:rPr lang="en-US" sz="3200" i="1" baseline="-25000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sz="2400" i="1" baseline="-51000" dirty="0">
                <a:solidFill>
                  <a:srgbClr val="CC00CC"/>
                </a:solidFill>
                <a:sym typeface="Symbol"/>
              </a:rPr>
              <a:t>t</a:t>
            </a:r>
            <a:r>
              <a:rPr lang="en-US" sz="2400" baseline="-51000" dirty="0">
                <a:solidFill>
                  <a:srgbClr val="CC00CC"/>
                </a:solidFill>
                <a:sym typeface="Symbol"/>
              </a:rPr>
              <a:t>-1</a:t>
            </a:r>
            <a:r>
              <a:rPr lang="en-US" sz="2400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 err="1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|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=x</a:t>
            </a:r>
            <a:r>
              <a:rPr lang="en-US" i="1" baseline="-25000" dirty="0">
                <a:solidFill>
                  <a:srgbClr val="CC00CC"/>
                </a:solidFill>
                <a:latin typeface="Calibri"/>
                <a:cs typeface="Calibri"/>
              </a:rPr>
              <a:t>t</a:t>
            </a:r>
            <a:r>
              <a:rPr lang="en-US" baseline="-25000" dirty="0">
                <a:solidFill>
                  <a:srgbClr val="CC00CC"/>
                </a:solidFill>
                <a:latin typeface="Calibri"/>
                <a:cs typeface="Calibri"/>
                <a:sym typeface="Symbol"/>
              </a:rPr>
              <a:t>-1</a:t>
            </a:r>
            <a:r>
              <a:rPr lang="en-US" dirty="0">
                <a:solidFill>
                  <a:srgbClr val="CC00CC"/>
                </a:solidFill>
                <a:sym typeface="Symbol"/>
              </a:rPr>
              <a:t>)</a:t>
            </a:r>
          </a:p>
          <a:p>
            <a:r>
              <a:rPr lang="en-US" dirty="0">
                <a:solidFill>
                  <a:srgbClr val="000090"/>
                </a:solidFill>
              </a:rPr>
              <a:t>Iterate this update starting at </a:t>
            </a:r>
            <a:r>
              <a:rPr lang="en-US" i="1" dirty="0">
                <a:solidFill>
                  <a:srgbClr val="CC00CC"/>
                </a:solidFill>
              </a:rPr>
              <a:t>t</a:t>
            </a:r>
            <a:r>
              <a:rPr lang="en-US" dirty="0">
                <a:solidFill>
                  <a:srgbClr val="CC00CC"/>
                </a:solidFill>
              </a:rPr>
              <a:t>=0</a:t>
            </a:r>
          </a:p>
          <a:p>
            <a:pPr lvl="1"/>
            <a:r>
              <a:rPr lang="en-US" dirty="0"/>
              <a:t>This is called a </a:t>
            </a:r>
            <a:r>
              <a:rPr lang="en-US" b="1" i="1" dirty="0">
                <a:solidFill>
                  <a:srgbClr val="3333FF"/>
                </a:solidFill>
              </a:rPr>
              <a:t>recursive</a:t>
            </a:r>
            <a:r>
              <a:rPr lang="en-US" dirty="0"/>
              <a:t> update: </a:t>
            </a:r>
            <a:r>
              <a:rPr lang="en-US" i="1" dirty="0">
                <a:solidFill>
                  <a:srgbClr val="CC00CD"/>
                </a:solidFill>
              </a:rPr>
              <a:t>P</a:t>
            </a:r>
            <a:r>
              <a:rPr lang="en-US" sz="3200" i="1" baseline="-25000" dirty="0">
                <a:solidFill>
                  <a:srgbClr val="CC00CD"/>
                </a:solidFill>
              </a:rPr>
              <a:t>t</a:t>
            </a:r>
            <a:r>
              <a:rPr lang="en-US" dirty="0">
                <a:solidFill>
                  <a:srgbClr val="CC00CD"/>
                </a:solidFill>
              </a:rPr>
              <a:t> = </a:t>
            </a:r>
            <a:r>
              <a:rPr lang="en-US" i="1" dirty="0">
                <a:solidFill>
                  <a:srgbClr val="CC00CD"/>
                </a:solidFill>
              </a:rPr>
              <a:t>g</a:t>
            </a:r>
            <a:r>
              <a:rPr lang="en-US" dirty="0">
                <a:solidFill>
                  <a:srgbClr val="CC00CD"/>
                </a:solidFill>
              </a:rPr>
              <a:t>(</a:t>
            </a:r>
            <a:r>
              <a:rPr lang="en-US" i="1" dirty="0">
                <a:solidFill>
                  <a:srgbClr val="CC00CD"/>
                </a:solidFill>
              </a:rPr>
              <a:t>P</a:t>
            </a:r>
            <a:r>
              <a:rPr lang="en-US" sz="3200" i="1" baseline="-25000" dirty="0">
                <a:solidFill>
                  <a:srgbClr val="CC00CD"/>
                </a:solidFill>
              </a:rPr>
              <a:t>t</a:t>
            </a:r>
            <a:r>
              <a:rPr lang="en-US" sz="3200" baseline="-25000" dirty="0">
                <a:solidFill>
                  <a:srgbClr val="CC00CD"/>
                </a:solidFill>
              </a:rPr>
              <a:t>-1</a:t>
            </a:r>
            <a:r>
              <a:rPr lang="en-US" dirty="0">
                <a:solidFill>
                  <a:srgbClr val="CC00CD"/>
                </a:solidFill>
              </a:rPr>
              <a:t>) = </a:t>
            </a:r>
            <a:r>
              <a:rPr lang="en-US" i="1" dirty="0">
                <a:solidFill>
                  <a:srgbClr val="CC00CD"/>
                </a:solidFill>
              </a:rPr>
              <a:t>g</a:t>
            </a:r>
            <a:r>
              <a:rPr lang="en-US" dirty="0">
                <a:solidFill>
                  <a:srgbClr val="CC00CD"/>
                </a:solidFill>
              </a:rPr>
              <a:t>(</a:t>
            </a:r>
            <a:r>
              <a:rPr lang="en-US" i="1" dirty="0">
                <a:solidFill>
                  <a:srgbClr val="CC00CD"/>
                </a:solidFill>
              </a:rPr>
              <a:t>g</a:t>
            </a:r>
            <a:r>
              <a:rPr lang="en-US" dirty="0">
                <a:solidFill>
                  <a:srgbClr val="CC00CD"/>
                </a:solidFill>
              </a:rPr>
              <a:t>(</a:t>
            </a:r>
            <a:r>
              <a:rPr lang="en-US" i="1" dirty="0">
                <a:solidFill>
                  <a:srgbClr val="CC00CD"/>
                </a:solidFill>
              </a:rPr>
              <a:t>g</a:t>
            </a:r>
            <a:r>
              <a:rPr lang="en-US" dirty="0">
                <a:solidFill>
                  <a:srgbClr val="CC00CD"/>
                </a:solidFill>
              </a:rPr>
              <a:t>(</a:t>
            </a:r>
            <a:r>
              <a:rPr lang="en-US" i="1" dirty="0">
                <a:solidFill>
                  <a:srgbClr val="CC00CD"/>
                </a:solidFill>
              </a:rPr>
              <a:t>g</a:t>
            </a:r>
            <a:r>
              <a:rPr lang="en-US" dirty="0">
                <a:solidFill>
                  <a:srgbClr val="CC00CD"/>
                </a:solidFill>
              </a:rPr>
              <a:t>( …</a:t>
            </a:r>
            <a:r>
              <a:rPr lang="en-US" i="1" dirty="0">
                <a:solidFill>
                  <a:srgbClr val="CC00CD"/>
                </a:solidFill>
              </a:rPr>
              <a:t>P</a:t>
            </a:r>
            <a:r>
              <a:rPr lang="en-US" baseline="-25000" dirty="0">
                <a:solidFill>
                  <a:srgbClr val="CC00CD"/>
                </a:solidFill>
              </a:rPr>
              <a:t>0</a:t>
            </a:r>
            <a:r>
              <a:rPr lang="en-US" dirty="0">
                <a:solidFill>
                  <a:srgbClr val="CC00CD"/>
                </a:solidFill>
              </a:rPr>
              <a:t>))))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4953000" y="1447800"/>
            <a:ext cx="2209800" cy="685800"/>
          </a:xfrm>
          <a:prstGeom prst="wedgeRoundRectCallout">
            <a:avLst>
              <a:gd name="adj1" fmla="val -88649"/>
              <a:gd name="adj2" fmla="val 193981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Probability from previous iteration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7086600" y="1905000"/>
            <a:ext cx="2209800" cy="685800"/>
          </a:xfrm>
          <a:prstGeom prst="wedgeRoundRectCallout">
            <a:avLst>
              <a:gd name="adj1" fmla="val -77730"/>
              <a:gd name="adj2" fmla="val 147685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Transition model</a:t>
            </a:r>
          </a:p>
        </p:txBody>
      </p:sp>
    </p:spTree>
    <p:extLst>
      <p:ext uri="{BB962C8B-B14F-4D97-AF65-F5344CB8AC3E}">
        <p14:creationId xmlns:p14="http://schemas.microsoft.com/office/powerpoint/2010/main" val="152634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Hidden Markov Models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Markov chains not so useful for most agents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Need observations to update your beliefs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Hidden Markov models (HMMs)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Underlying Markov chain over states X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observe outputs (effects) at each time step</a:t>
            </a:r>
          </a:p>
        </p:txBody>
      </p:sp>
      <p:sp>
        <p:nvSpPr>
          <p:cNvPr id="36867" name="Oval 4"/>
          <p:cNvSpPr>
            <a:spLocks noChangeArrowheads="1"/>
          </p:cNvSpPr>
          <p:nvPr/>
        </p:nvSpPr>
        <p:spPr bwMode="auto">
          <a:xfrm>
            <a:off x="109728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36868" name="AutoShape 5"/>
          <p:cNvCxnSpPr>
            <a:cxnSpLocks noChangeShapeType="1"/>
            <a:stCxn id="36867" idx="4"/>
            <a:endCxn id="36883" idx="0"/>
          </p:cNvCxnSpPr>
          <p:nvPr/>
        </p:nvCxnSpPr>
        <p:spPr bwMode="auto">
          <a:xfrm>
            <a:off x="112395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69" name="Oval 6"/>
          <p:cNvSpPr>
            <a:spLocks noChangeArrowheads="1"/>
          </p:cNvSpPr>
          <p:nvPr/>
        </p:nvSpPr>
        <p:spPr bwMode="auto">
          <a:xfrm>
            <a:off x="76200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2</a:t>
            </a:r>
          </a:p>
        </p:txBody>
      </p:sp>
      <p:cxnSp>
        <p:nvCxnSpPr>
          <p:cNvPr id="36870" name="AutoShape 7"/>
          <p:cNvCxnSpPr>
            <a:cxnSpLocks noChangeShapeType="1"/>
            <a:stCxn id="36869" idx="4"/>
            <a:endCxn id="36880" idx="0"/>
          </p:cNvCxnSpPr>
          <p:nvPr/>
        </p:nvCxnSpPr>
        <p:spPr bwMode="auto">
          <a:xfrm>
            <a:off x="78867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71" name="Oval 8"/>
          <p:cNvSpPr>
            <a:spLocks noChangeArrowheads="1"/>
          </p:cNvSpPr>
          <p:nvPr/>
        </p:nvSpPr>
        <p:spPr bwMode="auto">
          <a:xfrm>
            <a:off x="6705600" y="53340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36872" name="AutoShape 9"/>
          <p:cNvCxnSpPr>
            <a:cxnSpLocks noChangeShapeType="1"/>
            <a:stCxn id="36873" idx="6"/>
            <a:endCxn id="36869" idx="2"/>
          </p:cNvCxnSpPr>
          <p:nvPr/>
        </p:nvCxnSpPr>
        <p:spPr bwMode="auto">
          <a:xfrm>
            <a:off x="7253288" y="45339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73" name="Oval 10"/>
          <p:cNvSpPr>
            <a:spLocks noChangeArrowheads="1"/>
          </p:cNvSpPr>
          <p:nvPr/>
        </p:nvSpPr>
        <p:spPr bwMode="auto">
          <a:xfrm>
            <a:off x="6705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1</a:t>
            </a:r>
          </a:p>
        </p:txBody>
      </p:sp>
      <p:cxnSp>
        <p:nvCxnSpPr>
          <p:cNvPr id="36874" name="AutoShape 11"/>
          <p:cNvCxnSpPr>
            <a:cxnSpLocks noChangeShapeType="1"/>
            <a:stCxn id="36873" idx="4"/>
            <a:endCxn id="36871" idx="0"/>
          </p:cNvCxnSpPr>
          <p:nvPr/>
        </p:nvCxnSpPr>
        <p:spPr bwMode="auto">
          <a:xfrm>
            <a:off x="69723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75" name="Oval 12"/>
          <p:cNvSpPr>
            <a:spLocks noChangeArrowheads="1"/>
          </p:cNvSpPr>
          <p:nvPr/>
        </p:nvSpPr>
        <p:spPr bwMode="auto">
          <a:xfrm>
            <a:off x="85344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cxnSp>
        <p:nvCxnSpPr>
          <p:cNvPr id="36876" name="AutoShape 13"/>
          <p:cNvCxnSpPr>
            <a:cxnSpLocks noChangeShapeType="1"/>
            <a:stCxn id="36875" idx="6"/>
            <a:endCxn id="36878" idx="2"/>
          </p:cNvCxnSpPr>
          <p:nvPr/>
        </p:nvCxnSpPr>
        <p:spPr bwMode="auto">
          <a:xfrm>
            <a:off x="9082088" y="45339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6877" name="AutoShape 14"/>
          <p:cNvCxnSpPr>
            <a:cxnSpLocks noChangeShapeType="1"/>
            <a:stCxn id="36869" idx="6"/>
            <a:endCxn id="36875" idx="2"/>
          </p:cNvCxnSpPr>
          <p:nvPr/>
        </p:nvCxnSpPr>
        <p:spPr bwMode="auto">
          <a:xfrm>
            <a:off x="8167688" y="4533900"/>
            <a:ext cx="3524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78" name="Oval 15"/>
          <p:cNvSpPr>
            <a:spLocks noChangeArrowheads="1"/>
          </p:cNvSpPr>
          <p:nvPr/>
        </p:nvSpPr>
        <p:spPr bwMode="auto">
          <a:xfrm>
            <a:off x="94488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X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cxnSp>
        <p:nvCxnSpPr>
          <p:cNvPr id="36879" name="AutoShape 16"/>
          <p:cNvCxnSpPr>
            <a:cxnSpLocks noChangeShapeType="1"/>
            <a:stCxn id="36878" idx="6"/>
            <a:endCxn id="36867" idx="2"/>
          </p:cNvCxnSpPr>
          <p:nvPr/>
        </p:nvCxnSpPr>
        <p:spPr bwMode="auto">
          <a:xfrm>
            <a:off x="9996488" y="4533900"/>
            <a:ext cx="9620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880" name="Oval 17"/>
          <p:cNvSpPr>
            <a:spLocks noChangeArrowheads="1"/>
          </p:cNvSpPr>
          <p:nvPr/>
        </p:nvSpPr>
        <p:spPr bwMode="auto">
          <a:xfrm>
            <a:off x="7620000" y="53340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Calibri"/>
                <a:cs typeface="Calibri"/>
              </a:rPr>
              <a:t>E</a:t>
            </a:r>
            <a:r>
              <a:rPr lang="en-US" sz="24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36881" name="Oval 18"/>
          <p:cNvSpPr>
            <a:spLocks noChangeArrowheads="1"/>
          </p:cNvSpPr>
          <p:nvPr/>
        </p:nvSpPr>
        <p:spPr bwMode="auto">
          <a:xfrm>
            <a:off x="8534400" y="53340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3</a:t>
            </a:r>
          </a:p>
        </p:txBody>
      </p:sp>
      <p:sp>
        <p:nvSpPr>
          <p:cNvPr id="36882" name="Oval 19"/>
          <p:cNvSpPr>
            <a:spLocks noChangeArrowheads="1"/>
          </p:cNvSpPr>
          <p:nvPr/>
        </p:nvSpPr>
        <p:spPr bwMode="auto">
          <a:xfrm>
            <a:off x="9448800" y="5334000"/>
            <a:ext cx="533400" cy="533400"/>
          </a:xfrm>
          <a:prstGeom prst="ellipse">
            <a:avLst/>
          </a:prstGeom>
          <a:solidFill>
            <a:schemeClr val="bg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Calibri"/>
                <a:cs typeface="Calibri"/>
              </a:rPr>
              <a:t>E</a:t>
            </a:r>
            <a:r>
              <a:rPr lang="en-US" sz="2400" baseline="-25000">
                <a:latin typeface="Calibri"/>
                <a:cs typeface="Calibri"/>
              </a:rPr>
              <a:t>4</a:t>
            </a:r>
          </a:p>
        </p:txBody>
      </p:sp>
      <p:sp>
        <p:nvSpPr>
          <p:cNvPr id="36883" name="Oval 20"/>
          <p:cNvSpPr>
            <a:spLocks noChangeArrowheads="1"/>
          </p:cNvSpPr>
          <p:nvPr/>
        </p:nvSpPr>
        <p:spPr bwMode="auto">
          <a:xfrm>
            <a:off x="10972800" y="5334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cxnSp>
        <p:nvCxnSpPr>
          <p:cNvPr id="36884" name="AutoShape 21"/>
          <p:cNvCxnSpPr>
            <a:cxnSpLocks noChangeShapeType="1"/>
            <a:stCxn id="36875" idx="4"/>
            <a:endCxn id="36881" idx="0"/>
          </p:cNvCxnSpPr>
          <p:nvPr/>
        </p:nvCxnSpPr>
        <p:spPr bwMode="auto">
          <a:xfrm>
            <a:off x="88011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6885" name="AutoShape 22"/>
          <p:cNvCxnSpPr>
            <a:cxnSpLocks noChangeShapeType="1"/>
            <a:stCxn id="36878" idx="4"/>
            <a:endCxn id="36882" idx="0"/>
          </p:cNvCxnSpPr>
          <p:nvPr/>
        </p:nvCxnSpPr>
        <p:spPr bwMode="auto">
          <a:xfrm>
            <a:off x="9715500" y="4814888"/>
            <a:ext cx="0" cy="504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Rectangle 1"/>
          <p:cNvSpPr/>
          <p:nvPr/>
        </p:nvSpPr>
        <p:spPr>
          <a:xfrm>
            <a:off x="174172" y="4057472"/>
            <a:ext cx="62520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Calibri"/>
                <a:ea typeface="ＭＳ Ｐゴシック" pitchFamily="34" charset="-128"/>
                <a:cs typeface="Calibri"/>
              </a:rPr>
              <a:t>An HMM is a temporal </a:t>
            </a:r>
            <a:r>
              <a:rPr lang="en-US" sz="2000" dirty="0" smtClean="0">
                <a:solidFill>
                  <a:schemeClr val="accent2"/>
                </a:solidFill>
                <a:latin typeface="Calibri"/>
                <a:ea typeface="ＭＳ Ｐゴシック" pitchFamily="34" charset="-128"/>
                <a:cs typeface="Calibri"/>
              </a:rPr>
              <a:t>probabilistic model </a:t>
            </a:r>
            <a:r>
              <a:rPr lang="en-US" sz="2000" dirty="0">
                <a:solidFill>
                  <a:schemeClr val="accent2"/>
                </a:solidFill>
                <a:latin typeface="Calibri"/>
                <a:ea typeface="ＭＳ Ｐゴシック" pitchFamily="34" charset="-128"/>
                <a:cs typeface="Calibri"/>
              </a:rPr>
              <a:t>in which the state of the process is described by a single, discrete random </a:t>
            </a:r>
            <a:r>
              <a:rPr lang="en-US" sz="2000" dirty="0" smtClean="0">
                <a:solidFill>
                  <a:schemeClr val="accent2"/>
                </a:solidFill>
                <a:latin typeface="Calibri"/>
                <a:ea typeface="ＭＳ Ｐゴシック" pitchFamily="34" charset="-128"/>
                <a:cs typeface="Calibri"/>
              </a:rPr>
              <a:t>variable</a:t>
            </a:r>
          </a:p>
          <a:p>
            <a:endParaRPr lang="en-US" sz="2000" dirty="0" smtClean="0">
              <a:solidFill>
                <a:schemeClr val="accent2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Calibri"/>
                <a:ea typeface="ＭＳ Ｐゴシック" pitchFamily="34" charset="-128"/>
                <a:cs typeface="Calibri"/>
              </a:rPr>
              <a:t>HMMs require the state to be a single, discrete variable, there is no corresponding restriction on the evidence variables.</a:t>
            </a:r>
          </a:p>
        </p:txBody>
      </p:sp>
    </p:spTree>
    <p:extLst>
      <p:ext uri="{BB962C8B-B14F-4D97-AF65-F5344CB8AC3E}">
        <p14:creationId xmlns:p14="http://schemas.microsoft.com/office/powerpoint/2010/main" val="38940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3124200" y="20574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82870"/>
              </p:ext>
            </p:extLst>
          </p:nvPr>
        </p:nvGraphicFramePr>
        <p:xfrm>
          <a:off x="7467600" y="4572001"/>
          <a:ext cx="2209800" cy="14631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75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t-1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t-1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5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15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4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Oval 24"/>
          <p:cNvSpPr/>
          <p:nvPr/>
        </p:nvSpPr>
        <p:spPr>
          <a:xfrm>
            <a:off x="1371600" y="2941638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t-1</a:t>
            </a:r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>
            <a:off x="2362200" y="2438400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48200" y="2446338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5410200" y="2057400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34200" y="2454276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980696"/>
              </p:ext>
            </p:extLst>
          </p:nvPr>
        </p:nvGraphicFramePr>
        <p:xfrm>
          <a:off x="9829800" y="4526876"/>
          <a:ext cx="2209800" cy="149292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19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9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48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Oval 48"/>
          <p:cNvSpPr/>
          <p:nvPr/>
        </p:nvSpPr>
        <p:spPr>
          <a:xfrm>
            <a:off x="3657600" y="29718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err="1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 err="1">
                <a:solidFill>
                  <a:srgbClr val="333399"/>
                </a:solidFill>
                <a:latin typeface="Calibri"/>
                <a:cs typeface="Calibri"/>
              </a:rPr>
              <a:t>t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943600" y="29718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t+1</a:t>
            </a:r>
          </a:p>
        </p:txBody>
      </p:sp>
      <p:sp>
        <p:nvSpPr>
          <p:cNvPr id="51" name="Oval 50"/>
          <p:cNvSpPr/>
          <p:nvPr/>
        </p:nvSpPr>
        <p:spPr>
          <a:xfrm>
            <a:off x="1371600" y="16764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t-1</a:t>
            </a:r>
          </a:p>
        </p:txBody>
      </p:sp>
      <p:sp>
        <p:nvSpPr>
          <p:cNvPr id="52" name="Oval 51"/>
          <p:cNvSpPr/>
          <p:nvPr/>
        </p:nvSpPr>
        <p:spPr>
          <a:xfrm>
            <a:off x="3657600" y="16764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err="1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 err="1">
                <a:solidFill>
                  <a:srgbClr val="333399"/>
                </a:solidFill>
                <a:latin typeface="Calibri"/>
                <a:cs typeface="Calibri"/>
              </a:rPr>
              <a:t>t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943600" y="1676400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t+1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990600" y="2057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7924800" y="20574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4572000"/>
            <a:ext cx="8229600" cy="16303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An HMM is defined by: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Initial distribution: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Emissions:</a:t>
            </a:r>
          </a:p>
        </p:txBody>
      </p:sp>
      <p:pic>
        <p:nvPicPr>
          <p:cNvPr id="6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9" y="5135562"/>
            <a:ext cx="896021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93" y="5549526"/>
            <a:ext cx="1905907" cy="348035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49" y="5967412"/>
            <a:ext cx="1479551" cy="334092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295400"/>
            <a:ext cx="1600200" cy="29221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14600"/>
            <a:ext cx="1250951" cy="2824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178" y="1600200"/>
            <a:ext cx="2621611" cy="8900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28700" y="3773489"/>
            <a:ext cx="1059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-Roman"/>
              </a:rPr>
              <a:t>Figure 2: Bayesian </a:t>
            </a:r>
            <a:r>
              <a:rPr lang="en-US" dirty="0">
                <a:latin typeface="Times-Roman"/>
              </a:rPr>
              <a:t>network structure and conditional distributions describing </a:t>
            </a:r>
            <a:r>
              <a:rPr lang="en-US" dirty="0" smtClean="0">
                <a:latin typeface="Times-Roman"/>
              </a:rPr>
              <a:t>the umbrella </a:t>
            </a:r>
            <a:r>
              <a:rPr lang="en-US" dirty="0">
                <a:latin typeface="Times-Roman"/>
              </a:rPr>
              <a:t>world. The transition model is </a:t>
            </a:r>
            <a:r>
              <a:rPr lang="en-US" dirty="0">
                <a:latin typeface="CMMI10"/>
              </a:rPr>
              <a:t>P</a:t>
            </a:r>
            <a:r>
              <a:rPr lang="en-US" dirty="0">
                <a:latin typeface="CMR10"/>
              </a:rPr>
              <a:t>(</a:t>
            </a:r>
            <a:r>
              <a:rPr lang="en-US" dirty="0" err="1">
                <a:latin typeface="CMTI10"/>
              </a:rPr>
              <a:t>Rain</a:t>
            </a:r>
            <a:r>
              <a:rPr lang="en-US" sz="800" dirty="0" err="1">
                <a:latin typeface="CMMI7"/>
              </a:rPr>
              <a:t>t</a:t>
            </a:r>
            <a:r>
              <a:rPr lang="en-US" sz="800" dirty="0">
                <a:latin typeface="CMMI7"/>
              </a:rPr>
              <a:t> </a:t>
            </a:r>
            <a:r>
              <a:rPr lang="en-US" dirty="0">
                <a:latin typeface="CMSY10"/>
              </a:rPr>
              <a:t>| </a:t>
            </a:r>
            <a:r>
              <a:rPr lang="en-US" dirty="0">
                <a:latin typeface="CMTI10"/>
              </a:rPr>
              <a:t>Rain</a:t>
            </a:r>
            <a:r>
              <a:rPr lang="en-US" sz="800" dirty="0">
                <a:latin typeface="CMMI7"/>
              </a:rPr>
              <a:t>t</a:t>
            </a:r>
            <a:r>
              <a:rPr lang="en-US" sz="800" dirty="0">
                <a:latin typeface="CMSY7"/>
              </a:rPr>
              <a:t>−</a:t>
            </a:r>
            <a:r>
              <a:rPr lang="en-US" sz="800" dirty="0">
                <a:latin typeface="CMR7"/>
              </a:rPr>
              <a:t>1</a:t>
            </a:r>
            <a:r>
              <a:rPr lang="en-US" dirty="0">
                <a:latin typeface="CMR10"/>
              </a:rPr>
              <a:t>) </a:t>
            </a:r>
            <a:r>
              <a:rPr lang="en-US" dirty="0">
                <a:latin typeface="Times-Roman"/>
              </a:rPr>
              <a:t>and the sensor model </a:t>
            </a:r>
            <a:r>
              <a:rPr lang="en-US" dirty="0" smtClean="0">
                <a:latin typeface="Times-Roman"/>
              </a:rPr>
              <a:t>is </a:t>
            </a:r>
            <a:r>
              <a:rPr lang="en-US" dirty="0" smtClean="0">
                <a:latin typeface="CMMI10"/>
              </a:rPr>
              <a:t>P</a:t>
            </a:r>
            <a:r>
              <a:rPr lang="en-US" dirty="0" smtClean="0">
                <a:latin typeface="CMR10"/>
              </a:rPr>
              <a:t>(</a:t>
            </a:r>
            <a:r>
              <a:rPr lang="en-US" dirty="0" err="1" smtClean="0">
                <a:latin typeface="CMTI10"/>
              </a:rPr>
              <a:t>Umbrella</a:t>
            </a:r>
            <a:r>
              <a:rPr lang="en-US" sz="800" dirty="0" err="1" smtClean="0">
                <a:latin typeface="CMMI7"/>
              </a:rPr>
              <a:t>t</a:t>
            </a:r>
            <a:r>
              <a:rPr lang="en-US" sz="800" dirty="0" smtClean="0">
                <a:latin typeface="CMMI7"/>
              </a:rPr>
              <a:t> </a:t>
            </a:r>
            <a:r>
              <a:rPr lang="en-US" dirty="0">
                <a:latin typeface="CMSY10"/>
              </a:rPr>
              <a:t>| </a:t>
            </a:r>
            <a:r>
              <a:rPr lang="en-US" dirty="0" err="1">
                <a:latin typeface="CMTI10"/>
              </a:rPr>
              <a:t>Rain</a:t>
            </a:r>
            <a:r>
              <a:rPr lang="en-US" sz="800" dirty="0" err="1">
                <a:latin typeface="CMMI7"/>
              </a:rPr>
              <a:t>t</a:t>
            </a:r>
            <a:r>
              <a:rPr lang="en-US" dirty="0">
                <a:latin typeface="CMR10"/>
              </a:rPr>
              <a:t>)</a:t>
            </a:r>
            <a:r>
              <a:rPr lang="en-US" dirty="0">
                <a:latin typeface="Times-Roman"/>
              </a:rPr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786" y="5762625"/>
            <a:ext cx="52197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ea typeface="ＭＳ Ｐゴシック" pitchFamily="34" charset="-128"/>
                <a:cs typeface="Calibri"/>
              </a:rPr>
              <a:t>Formally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41987" name="Oval 4"/>
          <p:cNvSpPr>
            <a:spLocks noChangeArrowheads="1"/>
          </p:cNvSpPr>
          <p:nvPr/>
        </p:nvSpPr>
        <p:spPr bwMode="auto">
          <a:xfrm>
            <a:off x="78486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X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42003" name="Oval 20"/>
          <p:cNvSpPr>
            <a:spLocks noChangeArrowheads="1"/>
          </p:cNvSpPr>
          <p:nvPr/>
        </p:nvSpPr>
        <p:spPr bwMode="auto">
          <a:xfrm>
            <a:off x="78486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solidFill>
                  <a:schemeClr val="bg1"/>
                </a:solidFill>
                <a:latin typeface="Calibri"/>
                <a:cs typeface="Calibri"/>
              </a:rPr>
              <a:t>E</a:t>
            </a:r>
            <a:r>
              <a:rPr lang="en-US" sz="2400" baseline="-25000">
                <a:solidFill>
                  <a:schemeClr val="bg1"/>
                </a:solidFill>
                <a:latin typeface="Calibri"/>
                <a:cs typeface="Calibri"/>
              </a:rPr>
              <a:t>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06714"/>
            <a:ext cx="873423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2133600" y="432752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5438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3657600" y="4716463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4419600" y="4327525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3600" y="4724401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99060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Oval 48"/>
          <p:cNvSpPr/>
          <p:nvPr/>
        </p:nvSpPr>
        <p:spPr>
          <a:xfrm>
            <a:off x="2667000" y="5241925"/>
            <a:ext cx="1981200" cy="76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4953000" y="5241925"/>
            <a:ext cx="1981200" cy="762000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381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val 51"/>
          <p:cNvSpPr/>
          <p:nvPr/>
        </p:nvSpPr>
        <p:spPr>
          <a:xfrm>
            <a:off x="2667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4953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934200" y="432752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" y="2895600"/>
            <a:ext cx="1165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0.5</a:t>
            </a:r>
          </a:p>
          <a:p>
            <a:r>
              <a:rPr lang="en-US" dirty="0">
                <a:latin typeface="Calibri"/>
                <a:cs typeface="Calibri"/>
              </a:rPr>
              <a:t>B(-r)  = 0.5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0" y="1608731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On day 0, we have no observations, only the security guard’s prior beliefs; </a:t>
            </a:r>
            <a:r>
              <a:rPr lang="en-US">
                <a:latin typeface="Times-Roman"/>
              </a:rPr>
              <a:t>let’s </a:t>
            </a:r>
            <a:r>
              <a:rPr lang="en-US" smtClean="0">
                <a:latin typeface="Times-Roman"/>
              </a:rPr>
              <a:t>assume that </a:t>
            </a:r>
            <a:r>
              <a:rPr lang="en-US" dirty="0">
                <a:latin typeface="Times-Roman"/>
              </a:rPr>
              <a:t>consists of </a:t>
            </a:r>
            <a:r>
              <a:rPr lang="en-US" b="1" dirty="0">
                <a:latin typeface="Times-Bold"/>
              </a:rPr>
              <a:t>P</a:t>
            </a:r>
            <a:r>
              <a:rPr lang="en-US" dirty="0">
                <a:latin typeface="CMR10"/>
              </a:rPr>
              <a:t>(</a:t>
            </a:r>
            <a:r>
              <a:rPr lang="en-US" dirty="0">
                <a:latin typeface="CMMI10"/>
              </a:rPr>
              <a:t>R</a:t>
            </a:r>
            <a:r>
              <a:rPr lang="en-US" sz="1100" dirty="0">
                <a:latin typeface="CMR8"/>
              </a:rPr>
              <a:t>0</a:t>
            </a:r>
            <a:r>
              <a:rPr lang="en-US" dirty="0">
                <a:latin typeface="CMR10"/>
              </a:rPr>
              <a:t>) = 0</a:t>
            </a:r>
            <a:r>
              <a:rPr lang="en-US" dirty="0">
                <a:latin typeface="CMMI10"/>
              </a:rPr>
              <a:t>.</a:t>
            </a:r>
            <a:r>
              <a:rPr lang="en-US" dirty="0">
                <a:latin typeface="CMR10"/>
              </a:rPr>
              <a:t>5</a:t>
            </a:r>
            <a:r>
              <a:rPr lang="en-US" dirty="0">
                <a:latin typeface="CMMI10"/>
              </a:rPr>
              <a:t>, </a:t>
            </a:r>
            <a:r>
              <a:rPr lang="en-US" dirty="0">
                <a:latin typeface="CMR10"/>
              </a:rPr>
              <a:t>0</a:t>
            </a:r>
            <a:r>
              <a:rPr lang="en-US" dirty="0">
                <a:latin typeface="CMMI10"/>
              </a:rPr>
              <a:t>.</a:t>
            </a:r>
            <a:r>
              <a:rPr lang="en-US" dirty="0">
                <a:latin typeface="CMR10"/>
              </a:rPr>
              <a:t>5</a:t>
            </a:r>
            <a:r>
              <a:rPr lang="en-US" dirty="0">
                <a:latin typeface="Times-Roman"/>
              </a:rPr>
              <a:t>.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7353300" y="3669393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Transition Probabilities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9753600" y="3669393"/>
            <a:ext cx="3124200" cy="54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Emission Probabilities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2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2133600" y="432752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5438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3657600" y="4716463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4419600" y="4327525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3600" y="4724401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99060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Oval 48"/>
          <p:cNvSpPr/>
          <p:nvPr/>
        </p:nvSpPr>
        <p:spPr>
          <a:xfrm>
            <a:off x="2667000" y="5241925"/>
            <a:ext cx="1981200" cy="76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4953000" y="5241925"/>
            <a:ext cx="1981200" cy="762000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381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val 51"/>
          <p:cNvSpPr/>
          <p:nvPr/>
        </p:nvSpPr>
        <p:spPr>
          <a:xfrm>
            <a:off x="2667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4953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934200" y="432752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4230" y="4791598"/>
            <a:ext cx="1165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0.5</a:t>
            </a:r>
          </a:p>
          <a:p>
            <a:r>
              <a:rPr lang="en-US" dirty="0">
                <a:latin typeface="Calibri"/>
                <a:cs typeface="Calibri"/>
              </a:rPr>
              <a:t>B(-r)  = 0.5</a:t>
            </a:r>
          </a:p>
        </p:txBody>
      </p:sp>
      <p:sp>
        <p:nvSpPr>
          <p:cNvPr id="2" name="Rectangle 1"/>
          <p:cNvSpPr/>
          <p:nvPr/>
        </p:nvSpPr>
        <p:spPr>
          <a:xfrm>
            <a:off x="1371600" y="1608731"/>
            <a:ext cx="9220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On day </a:t>
            </a:r>
            <a:r>
              <a:rPr lang="en-US" dirty="0" smtClean="0">
                <a:latin typeface="Times-Roman"/>
              </a:rPr>
              <a:t>1, </a:t>
            </a:r>
            <a:r>
              <a:rPr lang="en-US" dirty="0"/>
              <a:t>the umbrella appears, </a:t>
            </a:r>
            <a:r>
              <a:rPr lang="en-US" dirty="0" smtClean="0"/>
              <a:t>so U = true</a:t>
            </a:r>
            <a:r>
              <a:rPr lang="en-US" dirty="0" smtClean="0">
                <a:latin typeface="Times-Roman"/>
              </a:rPr>
              <a:t>, </a:t>
            </a:r>
            <a:r>
              <a:rPr lang="en-US" dirty="0"/>
              <a:t>The prediction from t = 0 to t == 1 </a:t>
            </a:r>
            <a:r>
              <a:rPr lang="en-US" dirty="0" smtClean="0"/>
              <a:t>is </a:t>
            </a:r>
          </a:p>
          <a:p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R</a:t>
            </a:r>
            <a:r>
              <a:rPr lang="en-US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= 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1400" i="1" baseline="-51000" dirty="0" smtClean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R</a:t>
            </a:r>
            <a:r>
              <a:rPr lang="en-US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1100" i="1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 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1200" i="1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sz="2000" i="1" baseline="-51000" dirty="0" smtClean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947285"/>
            <a:ext cx="4333875" cy="45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4536" y="2194996"/>
            <a:ext cx="4530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and updating it with the evidence for </a:t>
            </a:r>
            <a:r>
              <a:rPr lang="en-US" sz="2000" dirty="0">
                <a:latin typeface="Times New Roman" panose="02020603050405020304" pitchFamily="18" charset="0"/>
              </a:rPr>
              <a:t>t </a:t>
            </a:r>
            <a:r>
              <a:rPr lang="en-US" sz="1200" dirty="0">
                <a:latin typeface="Arial" panose="020B0604020202020204" pitchFamily="34" charset="0"/>
              </a:rPr>
              <a:t>= </a:t>
            </a:r>
            <a:r>
              <a:rPr lang="en-US" sz="1400" dirty="0">
                <a:latin typeface="Times New Roman" panose="02020603050405020304" pitchFamily="18" charset="0"/>
              </a:rPr>
              <a:t>1 </a:t>
            </a:r>
            <a:r>
              <a:rPr lang="en-US" dirty="0">
                <a:latin typeface="Times New Roman" panose="02020603050405020304" pitchFamily="18" charset="0"/>
              </a:rPr>
              <a:t>gives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391" y="2637774"/>
            <a:ext cx="5486400" cy="74295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7353300" y="3669393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Transition Probabilities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9753600" y="3669393"/>
            <a:ext cx="3124200" cy="54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Emission Probabilities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881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71600" y="1608731"/>
            <a:ext cx="92202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On day </a:t>
            </a:r>
            <a:r>
              <a:rPr lang="en-US" dirty="0" smtClean="0">
                <a:latin typeface="Times-Roman"/>
              </a:rPr>
              <a:t>1, </a:t>
            </a:r>
            <a:r>
              <a:rPr lang="en-US" dirty="0"/>
              <a:t>the umbrella appears, </a:t>
            </a:r>
            <a:r>
              <a:rPr lang="en-US" dirty="0" smtClean="0"/>
              <a:t>so U = true</a:t>
            </a:r>
            <a:r>
              <a:rPr lang="en-US" dirty="0" smtClean="0">
                <a:latin typeface="Times-Roman"/>
              </a:rPr>
              <a:t>, </a:t>
            </a:r>
            <a:r>
              <a:rPr lang="en-US" dirty="0"/>
              <a:t>The prediction from t = 0 to t == 1 </a:t>
            </a:r>
            <a:r>
              <a:rPr lang="en-US" dirty="0" smtClean="0"/>
              <a:t>is </a:t>
            </a:r>
          </a:p>
          <a:p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R</a:t>
            </a:r>
            <a:r>
              <a:rPr lang="en-US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= 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</a:t>
            </a:r>
            <a:r>
              <a:rPr lang="en-US" i="1" baseline="-25000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1400" i="1" baseline="-51000" dirty="0" smtClean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 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R</a:t>
            </a:r>
            <a:r>
              <a:rPr lang="en-US" i="1" baseline="-25000" dirty="0" smtClean="0">
                <a:solidFill>
                  <a:srgbClr val="CC00CC"/>
                </a:solidFill>
                <a:latin typeface="Calibri"/>
                <a:cs typeface="Calibri"/>
              </a:rPr>
              <a:t>1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| 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1100" i="1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i="1" dirty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 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>
                <a:solidFill>
                  <a:srgbClr val="CC00CC"/>
                </a:solidFill>
                <a:sym typeface="Symbol"/>
              </a:rPr>
              <a:t>r</a:t>
            </a:r>
            <a:r>
              <a:rPr lang="en-US" sz="1200" i="1" dirty="0">
                <a:solidFill>
                  <a:srgbClr val="CC00CC"/>
                </a:solidFill>
                <a:sym typeface="Symbol"/>
              </a:rPr>
              <a:t>0</a:t>
            </a:r>
            <a:r>
              <a:rPr lang="en-US" sz="2000" i="1" baseline="-51000" dirty="0" smtClean="0">
                <a:solidFill>
                  <a:srgbClr val="CC00CC"/>
                </a:solidFill>
                <a:sym typeface="Symbol"/>
              </a:rPr>
              <a:t> 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947285"/>
            <a:ext cx="4333875" cy="45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4536" y="2194996"/>
            <a:ext cx="4530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and updating it with the evidence for </a:t>
            </a:r>
            <a:r>
              <a:rPr lang="en-US" sz="2000" dirty="0">
                <a:latin typeface="Times New Roman" panose="02020603050405020304" pitchFamily="18" charset="0"/>
              </a:rPr>
              <a:t>t </a:t>
            </a:r>
            <a:r>
              <a:rPr lang="en-US" sz="1200" dirty="0">
                <a:latin typeface="Arial" panose="020B0604020202020204" pitchFamily="34" charset="0"/>
              </a:rPr>
              <a:t>= </a:t>
            </a:r>
            <a:r>
              <a:rPr lang="en-US" sz="1400" dirty="0">
                <a:latin typeface="Times New Roman" panose="02020603050405020304" pitchFamily="18" charset="0"/>
              </a:rPr>
              <a:t>1 </a:t>
            </a:r>
            <a:r>
              <a:rPr lang="en-US" dirty="0">
                <a:latin typeface="Times New Roman" panose="02020603050405020304" pitchFamily="18" charset="0"/>
              </a:rPr>
              <a:t>gives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391" y="2637774"/>
            <a:ext cx="5486400" cy="7429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7552" y="3886200"/>
            <a:ext cx="9025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On day </a:t>
            </a:r>
            <a:r>
              <a:rPr lang="en-US" dirty="0" smtClean="0">
                <a:latin typeface="Times-Roman"/>
              </a:rPr>
              <a:t>2, </a:t>
            </a:r>
            <a:r>
              <a:rPr lang="en-US" dirty="0"/>
              <a:t>the umbrella appears, so U = true</a:t>
            </a:r>
            <a:r>
              <a:rPr lang="en-US" dirty="0">
                <a:latin typeface="Times-Roman"/>
              </a:rPr>
              <a:t>, </a:t>
            </a:r>
            <a:r>
              <a:rPr lang="en-US" dirty="0"/>
              <a:t>The prediction from t = </a:t>
            </a:r>
            <a:r>
              <a:rPr lang="en-US" dirty="0" smtClean="0"/>
              <a:t>1 </a:t>
            </a:r>
            <a:r>
              <a:rPr lang="en-US" dirty="0"/>
              <a:t>to t == </a:t>
            </a:r>
            <a:r>
              <a:rPr lang="en-US" dirty="0" smtClean="0"/>
              <a:t>2 </a:t>
            </a:r>
            <a:r>
              <a:rPr lang="en-US" dirty="0"/>
              <a:t>is 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536" y="4423872"/>
            <a:ext cx="6791325" cy="111442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24000" y="5410200"/>
            <a:ext cx="4644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and updating it with the evidence for </a:t>
            </a:r>
            <a:r>
              <a:rPr lang="en-US" sz="2000" dirty="0" smtClean="0">
                <a:latin typeface="Times New Roman" panose="02020603050405020304" pitchFamily="18" charset="0"/>
              </a:rPr>
              <a:t>t = 2</a:t>
            </a:r>
            <a:r>
              <a:rPr lang="en-US" sz="1400" dirty="0" smtClean="0"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</a:rPr>
              <a:t>gives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2391" y="6035652"/>
            <a:ext cx="65627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7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Weather 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2133600" y="432752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75438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3657600" y="4716463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4419600" y="4327525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3600" y="4724401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9906000" y="4251325"/>
          <a:ext cx="22098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0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|R</a:t>
                      </a:r>
                      <a:r>
                        <a:rPr lang="en-US" sz="1800" b="0" baseline="-25000" dirty="0" err="1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+r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+u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-r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-u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Oval 48"/>
          <p:cNvSpPr/>
          <p:nvPr/>
        </p:nvSpPr>
        <p:spPr>
          <a:xfrm>
            <a:off x="2667000" y="5241925"/>
            <a:ext cx="1981200" cy="76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4953000" y="5241925"/>
            <a:ext cx="1981200" cy="762000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Umbrella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381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52" name="Oval 51"/>
          <p:cNvSpPr/>
          <p:nvPr/>
        </p:nvSpPr>
        <p:spPr>
          <a:xfrm>
            <a:off x="2667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4953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934200" y="432752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" y="2895600"/>
            <a:ext cx="1165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0.5</a:t>
            </a:r>
          </a:p>
          <a:p>
            <a:r>
              <a:rPr lang="en-US" dirty="0">
                <a:latin typeface="Calibri"/>
                <a:cs typeface="Calibri"/>
              </a:rPr>
              <a:t>B(-r)  =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55405" y="1828800"/>
            <a:ext cx="1222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B’(+r) = 0.5</a:t>
            </a:r>
          </a:p>
          <a:p>
            <a:r>
              <a:rPr lang="en-US" dirty="0">
                <a:latin typeface="Calibri"/>
                <a:cs typeface="Calibri"/>
              </a:rPr>
              <a:t>B’(-r)  = 0.5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8000" y="2858869"/>
            <a:ext cx="13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0.818</a:t>
            </a:r>
          </a:p>
          <a:p>
            <a:r>
              <a:rPr lang="en-US" dirty="0">
                <a:latin typeface="Calibri"/>
                <a:cs typeface="Calibri"/>
              </a:rPr>
              <a:t>B(-r)  = 0.182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5205" y="1828800"/>
            <a:ext cx="145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B’(+r) = 0.627</a:t>
            </a:r>
          </a:p>
          <a:p>
            <a:r>
              <a:rPr lang="en-US" dirty="0">
                <a:latin typeface="Calibri"/>
                <a:cs typeface="Calibri"/>
              </a:rPr>
              <a:t>B’(-r)  = 0.373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57800" y="2895600"/>
            <a:ext cx="13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B(+r) = 0.883</a:t>
            </a:r>
          </a:p>
          <a:p>
            <a:r>
              <a:rPr lang="en-US" dirty="0">
                <a:latin typeface="Calibri"/>
                <a:cs typeface="Calibri"/>
              </a:rPr>
              <a:t>B(-r)  = 0.117</a:t>
            </a:r>
          </a:p>
        </p:txBody>
      </p:sp>
      <p:cxnSp>
        <p:nvCxnSpPr>
          <p:cNvPr id="32" name="Straight Arrow Connector 31"/>
          <p:cNvCxnSpPr>
            <a:stCxn id="3" idx="3"/>
            <a:endCxn id="27" idx="1"/>
          </p:cNvCxnSpPr>
          <p:nvPr/>
        </p:nvCxnSpPr>
        <p:spPr>
          <a:xfrm flipV="1">
            <a:off x="1927140" y="2151966"/>
            <a:ext cx="1128265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8" idx="0"/>
          </p:cNvCxnSpPr>
          <p:nvPr/>
        </p:nvCxnSpPr>
        <p:spPr>
          <a:xfrm flipH="1">
            <a:off x="3747564" y="2514600"/>
            <a:ext cx="62436" cy="344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019800" y="2514600"/>
            <a:ext cx="10376" cy="344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29" idx="1"/>
          </p:cNvCxnSpPr>
          <p:nvPr/>
        </p:nvCxnSpPr>
        <p:spPr>
          <a:xfrm flipV="1">
            <a:off x="4447128" y="2151966"/>
            <a:ext cx="818077" cy="10300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9753600" y="3669393"/>
            <a:ext cx="3124200" cy="54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Emission Probabilities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7353300" y="3669393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Transition Probabilities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42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103438" y="15240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Unconditional (absolute) independence very rare (why?)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i="1" dirty="0">
                <a:latin typeface="Calibri"/>
                <a:cs typeface="Calibri"/>
              </a:rPr>
              <a:t>Conditional independence</a:t>
            </a:r>
            <a:r>
              <a:rPr lang="en-US" sz="2400" dirty="0">
                <a:latin typeface="Calibri"/>
                <a:cs typeface="Calibri"/>
              </a:rPr>
              <a:t> is our most basic and robust form of knowledge about uncertain </a:t>
            </a:r>
            <a:r>
              <a:rPr lang="en-US" sz="2400" dirty="0" smtClean="0">
                <a:latin typeface="Calibri"/>
                <a:cs typeface="Calibri"/>
              </a:rPr>
              <a:t>environments.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 smtClean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X is conditionally independent of Y given Z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 smtClean="0">
                <a:latin typeface="Calibri"/>
                <a:cs typeface="Calibri"/>
              </a:rPr>
              <a:t>      if and only if: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 smtClean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or, equivalently, if and only if</a:t>
            </a: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4038" y="4572000"/>
            <a:ext cx="4841875" cy="313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8800" y="3352800"/>
            <a:ext cx="1401762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0238" y="5715000"/>
            <a:ext cx="3884613" cy="313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46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8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 2: Weather and Mode </a:t>
            </a:r>
            <a:r>
              <a:rPr lang="en-US" dirty="0">
                <a:latin typeface="Calibri"/>
                <a:cs typeface="Calibri"/>
              </a:rPr>
              <a:t>HMM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32656" y="1271588"/>
            <a:ext cx="10178143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Example: </a:t>
            </a:r>
            <a:r>
              <a:rPr lang="en-US" sz="2000" dirty="0"/>
              <a:t>Consider the example </a:t>
            </a:r>
            <a:r>
              <a:rPr lang="en-US" sz="2000" dirty="0" smtClean="0"/>
              <a:t>which </a:t>
            </a:r>
            <a:r>
              <a:rPr lang="en-US" sz="2000" dirty="0"/>
              <a:t>elaborates how a person feels on different climates.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752600"/>
            <a:ext cx="533400" cy="4700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7" y="1759554"/>
            <a:ext cx="533400" cy="4700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213" y="1752600"/>
            <a:ext cx="533400" cy="47002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019" y="1759554"/>
            <a:ext cx="533400" cy="470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437" y="1771877"/>
            <a:ext cx="557963" cy="44665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407" y="1771877"/>
            <a:ext cx="557963" cy="4466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77" y="1771877"/>
            <a:ext cx="557963" cy="4466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82" y="1761331"/>
            <a:ext cx="533400" cy="47002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88" y="1768285"/>
            <a:ext cx="533400" cy="47002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94" y="1761331"/>
            <a:ext cx="533400" cy="47002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768285"/>
            <a:ext cx="533400" cy="47002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1761331"/>
            <a:ext cx="557963" cy="4466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570" y="1761331"/>
            <a:ext cx="557963" cy="4466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761331"/>
            <a:ext cx="533400" cy="47002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06" y="1768285"/>
            <a:ext cx="533400" cy="470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747508"/>
            <a:ext cx="545936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39" y="2689297"/>
            <a:ext cx="476837" cy="42610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807" y="2733802"/>
            <a:ext cx="545936" cy="39052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468" y="2724881"/>
            <a:ext cx="545936" cy="3905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437" y="2657673"/>
            <a:ext cx="476837" cy="42610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407" y="2660798"/>
            <a:ext cx="476837" cy="42610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588" y="2692874"/>
            <a:ext cx="545936" cy="39052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868" y="2657290"/>
            <a:ext cx="476837" cy="42610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006" y="2689297"/>
            <a:ext cx="545936" cy="39052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658" y="2668369"/>
            <a:ext cx="545936" cy="39052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310" y="2657290"/>
            <a:ext cx="545936" cy="39052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15" y="2588985"/>
            <a:ext cx="476837" cy="42610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521" y="2625064"/>
            <a:ext cx="545936" cy="39052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412" y="2601879"/>
            <a:ext cx="545936" cy="39052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064" y="2590800"/>
            <a:ext cx="545936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 2: Weather and Mode </a:t>
            </a:r>
            <a:r>
              <a:rPr lang="en-US" dirty="0">
                <a:latin typeface="Calibri"/>
                <a:cs typeface="Calibri"/>
              </a:rPr>
              <a:t>HMM</a:t>
            </a:r>
          </a:p>
        </p:txBody>
      </p:sp>
      <p:cxnSp>
        <p:nvCxnSpPr>
          <p:cNvPr id="11" name="Straight Arrow Connector 10"/>
          <p:cNvCxnSpPr>
            <a:endCxn id="52" idx="2"/>
          </p:cNvCxnSpPr>
          <p:nvPr/>
        </p:nvCxnSpPr>
        <p:spPr>
          <a:xfrm>
            <a:off x="2133600" y="4327525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657600" y="4716463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3" idx="2"/>
          </p:cNvCxnSpPr>
          <p:nvPr/>
        </p:nvCxnSpPr>
        <p:spPr>
          <a:xfrm flipV="1">
            <a:off x="4419600" y="4327525"/>
            <a:ext cx="533400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943600" y="4724401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667000" y="5241925"/>
            <a:ext cx="1981200" cy="76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grumpy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1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953000" y="5241925"/>
            <a:ext cx="1981200" cy="762000"/>
          </a:xfrm>
          <a:prstGeom prst="ellipse">
            <a:avLst/>
          </a:prstGeom>
          <a:solidFill>
            <a:srgbClr val="BFBFB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Happy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2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381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Sunny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0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667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rgbClr val="333399"/>
                </a:solidFill>
                <a:latin typeface="Calibri"/>
                <a:cs typeface="Calibri"/>
              </a:rPr>
              <a:t>Rain</a:t>
            </a:r>
            <a:r>
              <a:rPr lang="en-US" baseline="-250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53" name="Oval 52"/>
          <p:cNvSpPr/>
          <p:nvPr/>
        </p:nvSpPr>
        <p:spPr>
          <a:xfrm>
            <a:off x="4953000" y="3946525"/>
            <a:ext cx="19812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Sunny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2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6934200" y="4327525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28600" y="5219701"/>
            <a:ext cx="1981200" cy="7620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alibri"/>
                <a:cs typeface="Calibri"/>
              </a:rPr>
              <a:t>Happy</a:t>
            </a:r>
            <a:r>
              <a:rPr lang="en-US" baseline="-25000" dirty="0" smtClean="0">
                <a:solidFill>
                  <a:srgbClr val="333399"/>
                </a:solidFill>
                <a:latin typeface="Calibri"/>
                <a:cs typeface="Calibri"/>
              </a:rPr>
              <a:t>0</a:t>
            </a:r>
            <a:endParaRPr lang="en-US" baseline="-2500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219200" y="4724400"/>
            <a:ext cx="0" cy="503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32656" y="1271588"/>
            <a:ext cx="10178143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Example: </a:t>
            </a:r>
            <a:r>
              <a:rPr lang="en-US" sz="2000" dirty="0"/>
              <a:t>Consider the example </a:t>
            </a:r>
            <a:r>
              <a:rPr lang="en-US" sz="2000" dirty="0" smtClean="0"/>
              <a:t>which </a:t>
            </a:r>
            <a:r>
              <a:rPr lang="en-US" sz="2000" dirty="0"/>
              <a:t>elaborates how a person feels on different climates.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752600"/>
            <a:ext cx="533400" cy="4700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7" y="1759554"/>
            <a:ext cx="533400" cy="4700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213" y="1752600"/>
            <a:ext cx="533400" cy="47002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019" y="1759554"/>
            <a:ext cx="533400" cy="470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437" y="1771877"/>
            <a:ext cx="557963" cy="44665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407" y="1771877"/>
            <a:ext cx="557963" cy="4466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77" y="1771877"/>
            <a:ext cx="557963" cy="4466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82" y="1761331"/>
            <a:ext cx="533400" cy="47002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88" y="1768285"/>
            <a:ext cx="533400" cy="47002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94" y="1761331"/>
            <a:ext cx="533400" cy="47002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768285"/>
            <a:ext cx="533400" cy="47002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1761331"/>
            <a:ext cx="557963" cy="4466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570" y="1761331"/>
            <a:ext cx="557963" cy="4466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761331"/>
            <a:ext cx="533400" cy="47002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06" y="1768285"/>
            <a:ext cx="533400" cy="470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747508"/>
            <a:ext cx="545936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39" y="2689297"/>
            <a:ext cx="476837" cy="42610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807" y="2733802"/>
            <a:ext cx="545936" cy="39052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468" y="2724881"/>
            <a:ext cx="545936" cy="3905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437" y="2657673"/>
            <a:ext cx="476837" cy="42610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407" y="2660798"/>
            <a:ext cx="476837" cy="42610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588" y="2692874"/>
            <a:ext cx="545936" cy="39052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868" y="2657290"/>
            <a:ext cx="476837" cy="42610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006" y="2689297"/>
            <a:ext cx="545936" cy="39052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658" y="2668369"/>
            <a:ext cx="545936" cy="39052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310" y="2657290"/>
            <a:ext cx="545936" cy="39052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15" y="2588985"/>
            <a:ext cx="476837" cy="42610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521" y="2625064"/>
            <a:ext cx="545936" cy="39052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412" y="2601879"/>
            <a:ext cx="545936" cy="39052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064" y="2590800"/>
            <a:ext cx="545936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 2: Weather and Mode </a:t>
            </a:r>
            <a:r>
              <a:rPr lang="en-US" dirty="0">
                <a:latin typeface="Calibri"/>
                <a:cs typeface="Calibri"/>
              </a:rPr>
              <a:t>HMM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32656" y="1271588"/>
            <a:ext cx="10178143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Example: </a:t>
            </a:r>
            <a:r>
              <a:rPr lang="en-US" sz="2000" dirty="0"/>
              <a:t>Consider the example </a:t>
            </a:r>
            <a:r>
              <a:rPr lang="en-US" sz="2000" dirty="0" smtClean="0"/>
              <a:t>which </a:t>
            </a:r>
            <a:r>
              <a:rPr lang="en-US" sz="2000" dirty="0"/>
              <a:t>elaborates how a person feels on different climates.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752600"/>
            <a:ext cx="533400" cy="4700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7" y="1759554"/>
            <a:ext cx="533400" cy="4700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213" y="1752600"/>
            <a:ext cx="533400" cy="47002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019" y="1759554"/>
            <a:ext cx="533400" cy="470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437" y="1771877"/>
            <a:ext cx="557963" cy="44665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407" y="1771877"/>
            <a:ext cx="557963" cy="4466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77" y="1771877"/>
            <a:ext cx="557963" cy="4466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82" y="1761331"/>
            <a:ext cx="533400" cy="47002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88" y="1768285"/>
            <a:ext cx="533400" cy="47002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94" y="1761331"/>
            <a:ext cx="533400" cy="47002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768285"/>
            <a:ext cx="533400" cy="47002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1761331"/>
            <a:ext cx="557963" cy="4466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570" y="1761331"/>
            <a:ext cx="557963" cy="4466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761331"/>
            <a:ext cx="533400" cy="47002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06" y="1768285"/>
            <a:ext cx="533400" cy="470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747508"/>
            <a:ext cx="545936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39" y="2689297"/>
            <a:ext cx="476837" cy="42610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807" y="2733802"/>
            <a:ext cx="545936" cy="39052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468" y="2724881"/>
            <a:ext cx="545936" cy="3905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437" y="2657673"/>
            <a:ext cx="476837" cy="42610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407" y="2660798"/>
            <a:ext cx="476837" cy="42610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588" y="2692874"/>
            <a:ext cx="545936" cy="39052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868" y="2657290"/>
            <a:ext cx="476837" cy="42610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006" y="2689297"/>
            <a:ext cx="545936" cy="39052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658" y="2668369"/>
            <a:ext cx="545936" cy="39052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310" y="2657290"/>
            <a:ext cx="545936" cy="39052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15" y="2588985"/>
            <a:ext cx="476837" cy="42610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521" y="2625064"/>
            <a:ext cx="545936" cy="39052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412" y="2601879"/>
            <a:ext cx="545936" cy="39052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064" y="2590800"/>
            <a:ext cx="545936" cy="390525"/>
          </a:xfrm>
          <a:prstGeom prst="rect">
            <a:avLst/>
          </a:prstGeom>
        </p:spPr>
      </p:pic>
      <p:sp>
        <p:nvSpPr>
          <p:cNvPr id="47" name="Content Placeholder 2"/>
          <p:cNvSpPr txBox="1">
            <a:spLocks/>
          </p:cNvSpPr>
          <p:nvPr/>
        </p:nvSpPr>
        <p:spPr bwMode="auto">
          <a:xfrm>
            <a:off x="843639" y="3575123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Transition Probabilities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13" y="4184723"/>
            <a:ext cx="533400" cy="47002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586" y="4121170"/>
            <a:ext cx="533400" cy="470026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1527794" y="4343400"/>
            <a:ext cx="1139206" cy="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13" y="5029336"/>
            <a:ext cx="533400" cy="47002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50" y="5715000"/>
            <a:ext cx="557963" cy="44665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13" y="6336286"/>
            <a:ext cx="557963" cy="44665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304" y="5691628"/>
            <a:ext cx="533400" cy="47002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023" y="4985128"/>
            <a:ext cx="557963" cy="44665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460" y="6336286"/>
            <a:ext cx="557963" cy="446654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 flipV="1">
            <a:off x="1524000" y="5257800"/>
            <a:ext cx="1139206" cy="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1544096" y="5926316"/>
            <a:ext cx="1139206" cy="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1524000" y="6553200"/>
            <a:ext cx="1139206" cy="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762146" y="40980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762146" y="494619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727232" y="56719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727232" y="62892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3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416846" y="4128271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368357" y="496610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378693" y="567194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0.4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380407" y="624840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0.6</a:t>
            </a:r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78802"/>
              </p:ext>
            </p:extLst>
          </p:nvPr>
        </p:nvGraphicFramePr>
        <p:xfrm>
          <a:off x="7020811" y="4271809"/>
          <a:ext cx="3048001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8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7" name="Content Placeholder 2"/>
          <p:cNvSpPr txBox="1">
            <a:spLocks/>
          </p:cNvSpPr>
          <p:nvPr/>
        </p:nvSpPr>
        <p:spPr bwMode="auto">
          <a:xfrm>
            <a:off x="6982712" y="3680438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Transition Probabilities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375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/>
      <p:bldP spid="9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 2: Weather and Mode </a:t>
            </a:r>
            <a:r>
              <a:rPr lang="en-US" dirty="0">
                <a:latin typeface="Calibri"/>
                <a:cs typeface="Calibri"/>
              </a:rPr>
              <a:t>HMM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32656" y="1271588"/>
            <a:ext cx="10178143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Example: </a:t>
            </a:r>
            <a:r>
              <a:rPr lang="en-US" sz="2000" dirty="0"/>
              <a:t>Consider the example </a:t>
            </a:r>
            <a:r>
              <a:rPr lang="en-US" sz="2000" dirty="0" smtClean="0"/>
              <a:t>which </a:t>
            </a:r>
            <a:r>
              <a:rPr lang="en-US" sz="2000" dirty="0"/>
              <a:t>elaborates how a person feels on different climates.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752600"/>
            <a:ext cx="533400" cy="4700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7" y="1759554"/>
            <a:ext cx="533400" cy="4700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213" y="1752600"/>
            <a:ext cx="533400" cy="47002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019" y="1759554"/>
            <a:ext cx="533400" cy="470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437" y="1771877"/>
            <a:ext cx="557963" cy="44665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407" y="1771877"/>
            <a:ext cx="557963" cy="4466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77" y="1771877"/>
            <a:ext cx="557963" cy="4466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82" y="1761331"/>
            <a:ext cx="533400" cy="47002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88" y="1768285"/>
            <a:ext cx="533400" cy="47002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94" y="1761331"/>
            <a:ext cx="533400" cy="47002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768285"/>
            <a:ext cx="533400" cy="47002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1761331"/>
            <a:ext cx="557963" cy="4466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570" y="1761331"/>
            <a:ext cx="557963" cy="4466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761331"/>
            <a:ext cx="533400" cy="47002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06" y="1768285"/>
            <a:ext cx="533400" cy="470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747508"/>
            <a:ext cx="545936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39" y="2689297"/>
            <a:ext cx="476837" cy="42610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807" y="2733802"/>
            <a:ext cx="545936" cy="39052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468" y="2724881"/>
            <a:ext cx="545936" cy="3905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437" y="2657673"/>
            <a:ext cx="476837" cy="42610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407" y="2660798"/>
            <a:ext cx="476837" cy="42610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588" y="2692874"/>
            <a:ext cx="545936" cy="39052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868" y="2657290"/>
            <a:ext cx="476837" cy="42610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006" y="2689297"/>
            <a:ext cx="545936" cy="39052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658" y="2668369"/>
            <a:ext cx="545936" cy="39052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310" y="2657290"/>
            <a:ext cx="545936" cy="39052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15" y="2588985"/>
            <a:ext cx="476837" cy="42610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521" y="2625064"/>
            <a:ext cx="545936" cy="39052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412" y="2601879"/>
            <a:ext cx="545936" cy="39052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064" y="2590800"/>
            <a:ext cx="545936" cy="390525"/>
          </a:xfrm>
          <a:prstGeom prst="rect">
            <a:avLst/>
          </a:prstGeom>
        </p:spPr>
      </p:pic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843639" y="3575123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Emission Probabilities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13" y="4184723"/>
            <a:ext cx="533400" cy="470026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V="1">
            <a:off x="1527794" y="4343400"/>
            <a:ext cx="1139206" cy="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13" y="5029336"/>
            <a:ext cx="533400" cy="47002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50" y="5715000"/>
            <a:ext cx="557963" cy="4466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13" y="6336286"/>
            <a:ext cx="557963" cy="44665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460" y="6336286"/>
            <a:ext cx="557963" cy="446654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V="1">
            <a:off x="1524000" y="5257800"/>
            <a:ext cx="1139206" cy="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1544096" y="5926316"/>
            <a:ext cx="1139206" cy="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1524000" y="6553200"/>
            <a:ext cx="1139206" cy="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762146" y="409800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62146" y="494619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727232" y="56719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27232" y="62892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3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416846" y="4128271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0.8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368357" y="496610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0.2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378693" y="567194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0.4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380407" y="624840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0.6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4581" y="4163840"/>
            <a:ext cx="545936" cy="39052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080" y="5005411"/>
            <a:ext cx="476837" cy="42610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528" y="5743080"/>
            <a:ext cx="545936" cy="390525"/>
          </a:xfrm>
          <a:prstGeom prst="rect">
            <a:avLst/>
          </a:prstGeom>
        </p:spPr>
      </p:pic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716765"/>
              </p:ext>
            </p:extLst>
          </p:nvPr>
        </p:nvGraphicFramePr>
        <p:xfrm>
          <a:off x="6778006" y="4421074"/>
          <a:ext cx="3051795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88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|S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happy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grumpy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happy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grumpy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6553200" y="3886200"/>
            <a:ext cx="3124200" cy="54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Emission Probabilities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2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5" grpId="0"/>
      <p:bldP spid="8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 2: Weather and Mode </a:t>
            </a:r>
            <a:r>
              <a:rPr lang="en-US" dirty="0">
                <a:latin typeface="Calibri"/>
                <a:cs typeface="Calibri"/>
              </a:rPr>
              <a:t>HMM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32656" y="1271588"/>
            <a:ext cx="10178143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Example: </a:t>
            </a:r>
            <a:r>
              <a:rPr lang="en-US" sz="2000" dirty="0"/>
              <a:t>Consider the example </a:t>
            </a:r>
            <a:r>
              <a:rPr lang="en-US" sz="2000" dirty="0" smtClean="0"/>
              <a:t>which </a:t>
            </a:r>
            <a:r>
              <a:rPr lang="en-US" sz="2000" dirty="0"/>
              <a:t>elaborates how a person feels on different climates.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" y="1752600"/>
            <a:ext cx="533400" cy="4700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7" y="1759554"/>
            <a:ext cx="533400" cy="4700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213" y="1752600"/>
            <a:ext cx="533400" cy="47002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019" y="1759554"/>
            <a:ext cx="533400" cy="470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437" y="1771877"/>
            <a:ext cx="557963" cy="44665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407" y="1771877"/>
            <a:ext cx="557963" cy="4466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77" y="1771877"/>
            <a:ext cx="557963" cy="4466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582" y="1761331"/>
            <a:ext cx="533400" cy="47002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88" y="1768285"/>
            <a:ext cx="533400" cy="47002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194" y="1761331"/>
            <a:ext cx="533400" cy="47002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768285"/>
            <a:ext cx="533400" cy="47002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1761331"/>
            <a:ext cx="557963" cy="4466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570" y="1761331"/>
            <a:ext cx="557963" cy="4466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761331"/>
            <a:ext cx="533400" cy="47002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806" y="1768285"/>
            <a:ext cx="533400" cy="470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747508"/>
            <a:ext cx="545936" cy="390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639" y="2689297"/>
            <a:ext cx="476837" cy="42610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807" y="2733802"/>
            <a:ext cx="545936" cy="39052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468" y="2724881"/>
            <a:ext cx="545936" cy="3905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437" y="2657673"/>
            <a:ext cx="476837" cy="42610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407" y="2660798"/>
            <a:ext cx="476837" cy="42610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7588" y="2692874"/>
            <a:ext cx="545936" cy="39052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868" y="2657290"/>
            <a:ext cx="476837" cy="42610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006" y="2689297"/>
            <a:ext cx="545936" cy="39052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658" y="2668369"/>
            <a:ext cx="545936" cy="39052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310" y="2657290"/>
            <a:ext cx="545936" cy="39052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8715" y="2588985"/>
            <a:ext cx="476837" cy="42610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521" y="2625064"/>
            <a:ext cx="545936" cy="39052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412" y="2601879"/>
            <a:ext cx="545936" cy="39052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064" y="2590800"/>
            <a:ext cx="545936" cy="390525"/>
          </a:xfrm>
          <a:prstGeom prst="rect">
            <a:avLst/>
          </a:prstGeom>
        </p:spPr>
      </p:pic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843639" y="3575123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Probability of sunny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13" y="4184723"/>
            <a:ext cx="533400" cy="47002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880855" y="4195669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10 / 15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260181" y="4193084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0.67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9" name="Content Placeholder 2"/>
          <p:cNvSpPr txBox="1">
            <a:spLocks/>
          </p:cNvSpPr>
          <p:nvPr/>
        </p:nvSpPr>
        <p:spPr bwMode="auto">
          <a:xfrm>
            <a:off x="6770483" y="3575123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Probability of rainy</a:t>
            </a: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37" y="4125346"/>
            <a:ext cx="557963" cy="44665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781977" y="4064320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5</a:t>
            </a:r>
            <a:r>
              <a:rPr lang="en-US" sz="2400" dirty="0" smtClean="0">
                <a:latin typeface="Calibri"/>
                <a:cs typeface="Calibri"/>
              </a:rPr>
              <a:t> / 15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300319" y="4026197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0.33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36" y="5867400"/>
            <a:ext cx="545936" cy="390525"/>
          </a:xfrm>
          <a:prstGeom prst="rect">
            <a:avLst/>
          </a:prstGeom>
        </p:spPr>
      </p:pic>
      <p:sp>
        <p:nvSpPr>
          <p:cNvPr id="94" name="Content Placeholder 2"/>
          <p:cNvSpPr txBox="1">
            <a:spLocks/>
          </p:cNvSpPr>
          <p:nvPr/>
        </p:nvSpPr>
        <p:spPr bwMode="auto">
          <a:xfrm>
            <a:off x="669487" y="5172932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Probability of happy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819400" y="5710535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10 / 15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198726" y="5707950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0.67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7" name="Content Placeholder 2"/>
          <p:cNvSpPr txBox="1">
            <a:spLocks/>
          </p:cNvSpPr>
          <p:nvPr/>
        </p:nvSpPr>
        <p:spPr bwMode="auto">
          <a:xfrm>
            <a:off x="6781800" y="5175323"/>
            <a:ext cx="3086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Calibri"/>
                <a:cs typeface="Calibri"/>
              </a:rPr>
              <a:t>Probability of grumpy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793294" y="5664520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5</a:t>
            </a:r>
            <a:r>
              <a:rPr lang="en-US" sz="2400" dirty="0" smtClean="0">
                <a:latin typeface="Calibri"/>
                <a:cs typeface="Calibri"/>
              </a:rPr>
              <a:t> / 15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9311636" y="5626397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0.33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710" y="5723438"/>
            <a:ext cx="476837" cy="4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5" grpId="0"/>
      <p:bldP spid="89" grpId="0"/>
      <p:bldP spid="94" grpId="0"/>
      <p:bldP spid="9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 2: Weather and Mode </a:t>
            </a:r>
            <a:r>
              <a:rPr lang="en-US" dirty="0">
                <a:latin typeface="Calibri"/>
                <a:cs typeface="Calibri"/>
              </a:rPr>
              <a:t>HMM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547582"/>
              </p:ext>
            </p:extLst>
          </p:nvPr>
        </p:nvGraphicFramePr>
        <p:xfrm>
          <a:off x="7543800" y="4251325"/>
          <a:ext cx="3048001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8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39218"/>
              </p:ext>
            </p:extLst>
          </p:nvPr>
        </p:nvGraphicFramePr>
        <p:xfrm>
          <a:off x="7540006" y="1795236"/>
          <a:ext cx="3051795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88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|S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happy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grumpy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happy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grumpy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9030" y="1671196"/>
            <a:ext cx="5840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If Happy today, what is probability its sunny or rainy?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" y="2099866"/>
            <a:ext cx="68580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 smtClean="0">
                <a:solidFill>
                  <a:srgbClr val="CC00CC"/>
                </a:solidFill>
                <a:latin typeface="Calibri"/>
                <a:cs typeface="Calibri"/>
              </a:rPr>
              <a:t>Sunny|Happy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) 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= 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 smtClean="0">
                <a:solidFill>
                  <a:srgbClr val="CC00CC"/>
                </a:solidFill>
                <a:sym typeface="Symbol"/>
              </a:rPr>
              <a:t>Happy|Sunny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 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 smtClean="0">
                <a:solidFill>
                  <a:srgbClr val="CC00CC"/>
                </a:solidFill>
                <a:sym typeface="Symbol"/>
              </a:rPr>
              <a:t>sunny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 / P(Happy) =&gt; 0.8 * 0.67/ 0.67 =&gt; 0.8</a:t>
            </a:r>
            <a:endParaRPr lang="en-US" i="1" dirty="0">
              <a:solidFill>
                <a:srgbClr val="CC00CC"/>
              </a:solidFill>
              <a:sym typeface="Symbol"/>
            </a:endParaRPr>
          </a:p>
          <a:p>
            <a:endParaRPr lang="en-US" dirty="0" smtClean="0"/>
          </a:p>
          <a:p>
            <a:r>
              <a:rPr lang="en-US" i="1" dirty="0" smtClean="0">
                <a:solidFill>
                  <a:srgbClr val="CC00CC"/>
                </a:solidFill>
                <a:latin typeface="Calibri"/>
                <a:cs typeface="Calibri"/>
              </a:rPr>
              <a:t>P</a:t>
            </a:r>
            <a:r>
              <a:rPr lang="en-US" dirty="0" smtClean="0">
                <a:solidFill>
                  <a:srgbClr val="CC00CC"/>
                </a:solidFill>
                <a:latin typeface="Calibri"/>
                <a:cs typeface="Calibri"/>
              </a:rPr>
              <a:t>(</a:t>
            </a:r>
            <a:r>
              <a:rPr lang="en-US" i="1" dirty="0" err="1" smtClean="0">
                <a:solidFill>
                  <a:srgbClr val="CC00CC"/>
                </a:solidFill>
                <a:latin typeface="Calibri"/>
                <a:cs typeface="Calibri"/>
              </a:rPr>
              <a:t>rainy|Happy</a:t>
            </a:r>
            <a:r>
              <a:rPr lang="en-US" dirty="0">
                <a:solidFill>
                  <a:srgbClr val="CC00CC"/>
                </a:solidFill>
                <a:latin typeface="Calibri"/>
                <a:cs typeface="Calibri"/>
              </a:rPr>
              <a:t>) = 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i="1" dirty="0" err="1" smtClean="0">
                <a:solidFill>
                  <a:srgbClr val="CC00CC"/>
                </a:solidFill>
                <a:sym typeface="Symbol"/>
              </a:rPr>
              <a:t>Happy|rainy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 P</a:t>
            </a:r>
            <a:r>
              <a:rPr lang="en-US" dirty="0" smtClean="0">
                <a:solidFill>
                  <a:srgbClr val="CC00CC"/>
                </a:solidFill>
                <a:sym typeface="Symbol"/>
              </a:rPr>
              <a:t>(</a:t>
            </a:r>
            <a:r>
              <a:rPr lang="en-US" sz="2000" i="1" dirty="0" smtClean="0">
                <a:solidFill>
                  <a:srgbClr val="CC00CC"/>
                </a:solidFill>
                <a:sym typeface="Symbol"/>
              </a:rPr>
              <a:t>rainy</a:t>
            </a:r>
            <a:r>
              <a:rPr lang="en-US" i="1" dirty="0" smtClean="0">
                <a:solidFill>
                  <a:srgbClr val="CC00CC"/>
                </a:solidFill>
                <a:sym typeface="Symbol"/>
              </a:rPr>
              <a:t>)/ P(Happy) =&gt; 0.4 *  0.33 / 0.67 = 0.2</a:t>
            </a:r>
            <a:endParaRPr lang="en-US" i="1" dirty="0">
              <a:solidFill>
                <a:srgbClr val="CC00CC"/>
              </a:solidFill>
              <a:sym typeface="Symbo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62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99822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Example 2: Weather and Mode </a:t>
            </a:r>
            <a:r>
              <a:rPr lang="en-US" dirty="0">
                <a:latin typeface="Calibri"/>
                <a:cs typeface="Calibri"/>
              </a:rPr>
              <a:t>HMM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541806"/>
              </p:ext>
            </p:extLst>
          </p:nvPr>
        </p:nvGraphicFramePr>
        <p:xfrm>
          <a:off x="8752114" y="4268107"/>
          <a:ext cx="3048001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8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t+1</a:t>
                      </a: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69553"/>
              </p:ext>
            </p:extLst>
          </p:nvPr>
        </p:nvGraphicFramePr>
        <p:xfrm>
          <a:off x="8763000" y="1762125"/>
          <a:ext cx="3051795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788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lang="en-US" sz="1800" b="0" baseline="-2500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endParaRPr lang="en-US" sz="1800" b="0" baseline="-250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|S</a:t>
                      </a:r>
                      <a:r>
                        <a:rPr lang="en-US" sz="1800" b="0" baseline="-25000" dirty="0" err="1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happy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0.8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sunny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grumpy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0.2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happy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0.4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rainy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grumpy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0.6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378" y="63500"/>
            <a:ext cx="2621611" cy="8900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1671196"/>
            <a:ext cx="8305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If Happy-grumpy, what is weather for 2 days?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P(Sunny, Rainy</a:t>
            </a:r>
            <a:r>
              <a:rPr lang="en-US" dirty="0" smtClean="0">
                <a:latin typeface="Calibri"/>
                <a:cs typeface="Calibri"/>
              </a:rPr>
              <a:t>) = P(Sunny) P(Happy | Sunny) P (Rainy | Sunny) P(grumpy | Rainy)</a:t>
            </a:r>
          </a:p>
          <a:p>
            <a:r>
              <a:rPr lang="en-US" dirty="0" smtClean="0">
                <a:latin typeface="Calibri"/>
                <a:cs typeface="Calibri"/>
              </a:rPr>
              <a:t>P(Sunny, Rainy) = 0.67 * 0.8 * 0.2 * 0.6 =&gt; 0.064</a:t>
            </a: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P(Sunny, </a:t>
            </a:r>
            <a:r>
              <a:rPr lang="en-US" dirty="0" smtClean="0">
                <a:latin typeface="Calibri"/>
                <a:cs typeface="Calibri"/>
              </a:rPr>
              <a:t>Sunny) </a:t>
            </a:r>
            <a:r>
              <a:rPr lang="en-US" dirty="0">
                <a:latin typeface="Calibri"/>
                <a:cs typeface="Calibri"/>
              </a:rPr>
              <a:t>= P(Sunny) P(Happy | Sunny) P </a:t>
            </a:r>
            <a:r>
              <a:rPr lang="en-US" dirty="0" smtClean="0">
                <a:latin typeface="Calibri"/>
                <a:cs typeface="Calibri"/>
              </a:rPr>
              <a:t>(Sunny </a:t>
            </a:r>
            <a:r>
              <a:rPr lang="en-US" dirty="0">
                <a:latin typeface="Calibri"/>
                <a:cs typeface="Calibri"/>
              </a:rPr>
              <a:t>| Sunny) P(grumpy | </a:t>
            </a:r>
            <a:r>
              <a:rPr lang="en-US" dirty="0" smtClean="0">
                <a:latin typeface="Calibri"/>
                <a:cs typeface="Calibri"/>
              </a:rPr>
              <a:t>Sunny)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P(Sunny, Rainy) = 0.67 * 0.8 * </a:t>
            </a:r>
            <a:r>
              <a:rPr lang="en-US" dirty="0" smtClean="0">
                <a:latin typeface="Calibri"/>
                <a:cs typeface="Calibri"/>
              </a:rPr>
              <a:t>0.8 </a:t>
            </a:r>
            <a:r>
              <a:rPr lang="en-US" dirty="0">
                <a:latin typeface="Calibri"/>
                <a:cs typeface="Calibri"/>
              </a:rPr>
              <a:t>* </a:t>
            </a:r>
            <a:r>
              <a:rPr lang="en-US" dirty="0" smtClean="0">
                <a:latin typeface="Calibri"/>
                <a:cs typeface="Calibri"/>
              </a:rPr>
              <a:t>0.2 </a:t>
            </a:r>
            <a:r>
              <a:rPr lang="en-US" dirty="0">
                <a:latin typeface="Calibri"/>
                <a:cs typeface="Calibri"/>
              </a:rPr>
              <a:t>=&gt; </a:t>
            </a:r>
            <a:r>
              <a:rPr lang="en-US" dirty="0" smtClean="0">
                <a:latin typeface="Calibri"/>
                <a:cs typeface="Calibri"/>
              </a:rPr>
              <a:t>0.085</a:t>
            </a:r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P(Rainy, </a:t>
            </a:r>
            <a:r>
              <a:rPr lang="en-US" dirty="0">
                <a:latin typeface="Calibri"/>
                <a:cs typeface="Calibri"/>
              </a:rPr>
              <a:t>Sunny) = </a:t>
            </a:r>
            <a:r>
              <a:rPr lang="en-US" dirty="0" smtClean="0">
                <a:latin typeface="Calibri"/>
                <a:cs typeface="Calibri"/>
              </a:rPr>
              <a:t>P(Rainy) </a:t>
            </a:r>
            <a:r>
              <a:rPr lang="en-US" dirty="0">
                <a:latin typeface="Calibri"/>
                <a:cs typeface="Calibri"/>
              </a:rPr>
              <a:t>P(Happy | </a:t>
            </a:r>
            <a:r>
              <a:rPr lang="en-US" dirty="0" smtClean="0">
                <a:latin typeface="Calibri"/>
                <a:cs typeface="Calibri"/>
              </a:rPr>
              <a:t>Rainy) </a:t>
            </a:r>
            <a:r>
              <a:rPr lang="en-US" dirty="0">
                <a:latin typeface="Calibri"/>
                <a:cs typeface="Calibri"/>
              </a:rPr>
              <a:t>P </a:t>
            </a:r>
            <a:r>
              <a:rPr lang="en-US" dirty="0" smtClean="0">
                <a:latin typeface="Calibri"/>
                <a:cs typeface="Calibri"/>
              </a:rPr>
              <a:t>(Rainy </a:t>
            </a:r>
            <a:r>
              <a:rPr lang="en-US" dirty="0">
                <a:latin typeface="Calibri"/>
                <a:cs typeface="Calibri"/>
              </a:rPr>
              <a:t>| Sunny) P(grumpy | Sunny)</a:t>
            </a:r>
          </a:p>
          <a:p>
            <a:r>
              <a:rPr lang="en-US" dirty="0">
                <a:latin typeface="Calibri"/>
                <a:cs typeface="Calibri"/>
              </a:rPr>
              <a:t>P(Sunny, Rainy) = </a:t>
            </a:r>
            <a:r>
              <a:rPr lang="en-US" dirty="0" smtClean="0">
                <a:latin typeface="Calibri"/>
                <a:cs typeface="Calibri"/>
              </a:rPr>
              <a:t>0.33 </a:t>
            </a:r>
            <a:r>
              <a:rPr lang="en-US" dirty="0">
                <a:latin typeface="Calibri"/>
                <a:cs typeface="Calibri"/>
              </a:rPr>
              <a:t>* </a:t>
            </a:r>
            <a:r>
              <a:rPr lang="en-US" dirty="0" smtClean="0">
                <a:latin typeface="Calibri"/>
                <a:cs typeface="Calibri"/>
              </a:rPr>
              <a:t>0.4 </a:t>
            </a:r>
            <a:r>
              <a:rPr lang="en-US" dirty="0">
                <a:latin typeface="Calibri"/>
                <a:cs typeface="Calibri"/>
              </a:rPr>
              <a:t>* </a:t>
            </a:r>
            <a:r>
              <a:rPr lang="en-US" dirty="0" smtClean="0">
                <a:latin typeface="Calibri"/>
                <a:cs typeface="Calibri"/>
              </a:rPr>
              <a:t>0.4 </a:t>
            </a:r>
            <a:r>
              <a:rPr lang="en-US" dirty="0">
                <a:latin typeface="Calibri"/>
                <a:cs typeface="Calibri"/>
              </a:rPr>
              <a:t>* 0.2 =&gt; </a:t>
            </a:r>
            <a:r>
              <a:rPr lang="en-US" dirty="0" smtClean="0">
                <a:latin typeface="Calibri"/>
                <a:cs typeface="Calibri"/>
              </a:rPr>
              <a:t>0.010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920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Filtering / Monitoring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9829800" cy="46021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Filtering, or monitoring, is the task of tracking the distribution </a:t>
            </a:r>
            <a:r>
              <a:rPr lang="en-US" sz="2400" dirty="0" err="1">
                <a:ea typeface="ＭＳ Ｐゴシック" pitchFamily="34" charset="-128"/>
              </a:rPr>
              <a:t>B</a:t>
            </a:r>
            <a:r>
              <a:rPr lang="en-US" sz="2400" baseline="-25000" dirty="0" err="1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(X) = </a:t>
            </a:r>
            <a:r>
              <a:rPr lang="en-US" sz="2400" dirty="0" err="1">
                <a:ea typeface="ＭＳ Ｐゴシック" pitchFamily="34" charset="-128"/>
              </a:rPr>
              <a:t>P</a:t>
            </a:r>
            <a:r>
              <a:rPr lang="en-US" sz="2400" baseline="-25000" dirty="0" err="1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(</a:t>
            </a:r>
            <a:r>
              <a:rPr lang="en-US" sz="2400" dirty="0" err="1">
                <a:ea typeface="ＭＳ Ｐゴシック" pitchFamily="34" charset="-128"/>
              </a:rPr>
              <a:t>X</a:t>
            </a:r>
            <a:r>
              <a:rPr lang="en-US" sz="2400" baseline="-25000" dirty="0" err="1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 | e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, …, e</a:t>
            </a:r>
            <a:r>
              <a:rPr lang="en-US" sz="2400" baseline="-25000" dirty="0">
                <a:ea typeface="ＭＳ Ｐゴシック" pitchFamily="34" charset="-128"/>
              </a:rPr>
              <a:t>t</a:t>
            </a:r>
            <a:r>
              <a:rPr lang="en-US" sz="2400" dirty="0">
                <a:ea typeface="ＭＳ Ｐゴシック" pitchFamily="34" charset="-128"/>
              </a:rPr>
              <a:t>) (the belief state) over time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We start with B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(X) in an initial setting, usually uniform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As time passes, or we get observations, we update B(X)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</a:t>
            </a:r>
            <a:r>
              <a:rPr lang="en-US" sz="2400" dirty="0" err="1">
                <a:ea typeface="ＭＳ Ｐゴシック" pitchFamily="34" charset="-128"/>
              </a:rPr>
              <a:t>Kalman</a:t>
            </a:r>
            <a:r>
              <a:rPr lang="en-US" sz="2400" dirty="0">
                <a:ea typeface="ＭＳ Ｐゴシック" pitchFamily="34" charset="-128"/>
              </a:rPr>
              <a:t> filter was invented in the 60’</a:t>
            </a:r>
            <a:r>
              <a:rPr lang="en-US" altLang="ja-JP" sz="2400" dirty="0">
                <a:ea typeface="ＭＳ Ｐゴシック" pitchFamily="34" charset="-128"/>
              </a:rPr>
              <a:t>s and first implemented as a method of trajectory estimation for the Apollo </a:t>
            </a:r>
            <a:r>
              <a:rPr lang="en-US" altLang="ja-JP" sz="2400" dirty="0" smtClean="0">
                <a:ea typeface="ＭＳ Ｐゴシック" pitchFamily="34" charset="-128"/>
              </a:rPr>
              <a:t>program.</a:t>
            </a:r>
          </a:p>
          <a:p>
            <a:pPr marL="0" indent="0">
              <a:buNone/>
            </a:pPr>
            <a:endParaRPr lang="en-US" altLang="ja-JP" sz="2400" dirty="0" smtClean="0">
              <a:ea typeface="ＭＳ Ｐゴシック" pitchFamily="34" charset="-128"/>
            </a:endParaRPr>
          </a:p>
          <a:p>
            <a:r>
              <a:rPr lang="en-US" altLang="ja-JP" sz="2400" dirty="0" smtClean="0">
                <a:ea typeface="ＭＳ Ｐゴシック" pitchFamily="34" charset="-128"/>
              </a:rPr>
              <a:t>With HMM infer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discrete,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finite variable </a:t>
            </a:r>
            <a:r>
              <a:rPr lang="en-US" sz="2400" dirty="0">
                <a:ea typeface="ＭＳ Ｐゴシック" pitchFamily="34" charset="-128"/>
              </a:rPr>
              <a:t>and using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400" dirty="0" err="1" smtClean="0">
                <a:ea typeface="ＭＳ Ｐゴシック" pitchFamily="34" charset="-128"/>
              </a:rPr>
              <a:t>Kalman</a:t>
            </a:r>
            <a:r>
              <a:rPr lang="en-US" sz="2400" dirty="0" smtClean="0">
                <a:ea typeface="ＭＳ Ｐゴシック" pitchFamily="34" charset="-128"/>
              </a:rPr>
              <a:t> filter we can have </a:t>
            </a:r>
            <a:r>
              <a:rPr lang="en-US" altLang="ja-JP" sz="2400" dirty="0">
                <a:ea typeface="ＭＳ Ｐゴシック" pitchFamily="34" charset="-128"/>
              </a:rPr>
              <a:t>inference of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continuous variables</a:t>
            </a:r>
            <a:r>
              <a:rPr lang="en-US" sz="2400" dirty="0" smtClean="0">
                <a:ea typeface="ＭＳ Ｐゴシック" pitchFamily="34" charset="-128"/>
              </a:rPr>
              <a:t>. </a:t>
            </a:r>
            <a:endParaRPr lang="en-US" altLang="ja-JP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131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Conditional Independence</a:t>
            </a:r>
          </a:p>
        </p:txBody>
      </p:sp>
      <p:sp>
        <p:nvSpPr>
          <p:cNvPr id="1015811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alibri"/>
                <a:cs typeface="Calibri"/>
              </a:rPr>
              <a:t>What </a:t>
            </a:r>
            <a:r>
              <a:rPr lang="en-US" sz="2400" dirty="0">
                <a:latin typeface="Calibri"/>
                <a:cs typeface="Calibri"/>
              </a:rPr>
              <a:t>about this domain</a:t>
            </a:r>
            <a:r>
              <a:rPr lang="en-US" sz="2400" dirty="0" smtClean="0">
                <a:latin typeface="Calibri"/>
                <a:cs typeface="Calibri"/>
              </a:rPr>
              <a:t>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33800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8"/>
  <p:tag name="PICTUREFILESIZE" val="24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1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48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2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_2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52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 | z, y) = P(x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0"/>
  <p:tag name="PICTUREFILESIZE" val="140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, \mbox{Traffic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85"/>
  <p:tag name="PICTUREFILESIZE" val="212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9"/>
  <p:tag name="PICTUREFILESIZE" val="1969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= P(X_1) P(X_2 | X_1) P(X_3|X_1,X_2) 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1"/>
  <p:tag name="PICTUREFILESIZE" val="2589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03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|a_1 \ldots a_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4"/>
  <p:tag name="PICTUREFILESIZE" val="673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796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8"/>
  <p:tag name="PICTUREFILESIZE" val="241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\forall x,y,z \,\,\, P(x,y|z) = P(x|z)P(y|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16"/>
  <p:tag name="PICTUREFILESIZE" val="1827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\forall x,y \,\,\, P(x,y) = P(x)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6"/>
  <p:tag name="PICTUREFILESIZE" val="124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X \indep Y | Z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80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Alarm  \indep  Fire  |   Smoke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8"/>
  <p:tag name="PICTUREFILESIZE" val="1098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223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320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R \indep B | T'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2"/>
  <p:tag name="PICTUREFILESIZE" val="353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T'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9"/>
  <p:tag name="PICTUREFILESIZE" val="284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183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282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'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0"/>
  <p:tag name="PICTUREFILESIZE" val="322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newcommand{\indep}{{\;\bot\!\!\!\!\!\!\bot\;}} &#10;\begin{document}&#10;\[&#10;L \indep B | T, R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9"/>
  <p:tag name="PICTUREFILESIZE" val="440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begin{eqnarray*}&#10;P(X_2 = \mbox{sun}) = &amp;&amp; \textcolor{YellowOrange}{P(X_2 = \mbox{sun} | X_1 = \mbox{sun}) P(X_1 = \mbox{sun})}+\\&#10;                      &amp;&amp; \textcolor{RoyalBlue}{P(X_2 = \mbox{sun} | X_1 = \mbox{rain}) P(X_1 = \mbox{rain})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66"/>
  <p:tag name="PICTUREFILESIZE" val="6361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YellowOrange}{0.9 \cdot 1.0}+ \textcolor{RoyalBlue}{0.3 \cdot 0.0} = 0.9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42"/>
  <p:tag name="PICTUREFILESIZE" val="1501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P(x_1)} = \mbox{known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52"/>
  <p:tag name="PICTUREFILESIZE" val="1116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left&lt;&#10;\begin{array}{c}&#10;\textcolor{YellowOrange}{1.0}\\&#10;\textcolor{RoyalBlue}{0.0}&#10;\end{array}&#10;\right&gt;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70"/>
  <p:tag name="PICTUREFILESIZE" val="1219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4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75}\\&#10;\textcolor{RoyalBlue}{0.25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2"/>
  <p:tag name="PICTUREFILESIZE" val="1532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9}\\&#10;\textcolor{RoyalBlue}{0.1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1274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84}\\&#10;\textcolor{RoyalBlue}{0.16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2"/>
  <p:tag name="PICTUREFILESIZE" val="1546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804}\\&#10;\textcolor{RoyalBlue}{0.196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6"/>
  <p:tag name="PICTUREFILESIZE" val="1787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0}\\&#10;\textcolor{RoyalBlue}{1.0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1225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3}\\&#10;\textcolor{RoyalBlue}{0.7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0"/>
  <p:tag name="PICTUREFILESIZE" val="1291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48}\\&#10;\textcolor{RoyalBlue}{0.52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2"/>
  <p:tag name="PICTUREFILESIZE" val="1584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75}\\&#10;\textcolor{RoyalBlue}{0.25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2"/>
  <p:tag name="PICTUREFILESIZE" val="1532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588}\\&#10;\textcolor{RoyalBlue}{0.412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6"/>
  <p:tag name="PICTUREFILESIZE" val="1748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p}\\&#10;\textcolor{RoyalBlue}{1-p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1263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left&lt;&#10;\begin{array}{c}&#10;\textcolor{YellowOrange}{0.75}\\&#10;\textcolor{RoyalBlue}{0.25}&#10;\end{array}&#10;\right&gt;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2"/>
  <p:tag name="PICTUREFILESIZE" val="1532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1"/>
  <p:tag name="PICTUREFILESIZE" val="36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X_1, X_2, \ldots X_n) &amp; = &amp; P(X_1) P(X_2 | X_1) P(X_3|X_1,X_2) \ldots \\&#10;&amp; = &amp; \prod_{i=1}^n P(X_i | X_1, \ldots, X_{i-1}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1"/>
  <p:tag name="PICTUREFILESIZE" val="41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, y) = P(x) 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4"/>
  <p:tag name="PICTUREFILESIZE" val="1245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: P(x | y) = 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1022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41539</TotalTime>
  <Words>4189</Words>
  <Application>Microsoft Office PowerPoint</Application>
  <PresentationFormat>Widescreen</PresentationFormat>
  <Paragraphs>1445</Paragraphs>
  <Slides>87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9" baseType="lpstr">
      <vt:lpstr>ＭＳ Ｐゴシック</vt:lpstr>
      <vt:lpstr>Arial</vt:lpstr>
      <vt:lpstr>Assistant ExtraLight</vt:lpstr>
      <vt:lpstr>Calibri</vt:lpstr>
      <vt:lpstr>Cambria Math</vt:lpstr>
      <vt:lpstr>CMMI10</vt:lpstr>
      <vt:lpstr>CMMI7</vt:lpstr>
      <vt:lpstr>CMR10</vt:lpstr>
      <vt:lpstr>CMR7</vt:lpstr>
      <vt:lpstr>CMR8</vt:lpstr>
      <vt:lpstr>CMSY10</vt:lpstr>
      <vt:lpstr>CMSY7</vt:lpstr>
      <vt:lpstr>CMTI10</vt:lpstr>
      <vt:lpstr>JGNUAU+TimesNewRomanPSMT</vt:lpstr>
      <vt:lpstr>Lato Light</vt:lpstr>
      <vt:lpstr>Symbol</vt:lpstr>
      <vt:lpstr>Tahoma</vt:lpstr>
      <vt:lpstr>Times New Roman</vt:lpstr>
      <vt:lpstr>Times-Bold</vt:lpstr>
      <vt:lpstr>Times-Roman</vt:lpstr>
      <vt:lpstr>Wingdings</vt:lpstr>
      <vt:lpstr>dan-berkeley-nlp-v1</vt:lpstr>
      <vt:lpstr>CS 2002 Artificial Intelligence </vt:lpstr>
      <vt:lpstr>Week 9:    Bayes Net &amp; HMM  Russell &amp; Norvig, Chapter 14.</vt:lpstr>
      <vt:lpstr>Probability Recap</vt:lpstr>
      <vt:lpstr>Probabilistic Models</vt:lpstr>
      <vt:lpstr>Independence</vt:lpstr>
      <vt:lpstr>Example: Independence?</vt:lpstr>
      <vt:lpstr>Conditional Independence</vt:lpstr>
      <vt:lpstr>Conditional Independence</vt:lpstr>
      <vt:lpstr>Conditional Independence</vt:lpstr>
      <vt:lpstr>Conditional Independence</vt:lpstr>
      <vt:lpstr>Conditional Independence and the Chain Rule</vt:lpstr>
      <vt:lpstr>Bayes’Nets: Big Picture</vt:lpstr>
      <vt:lpstr>Bayes’ Nets: Big Picture</vt:lpstr>
      <vt:lpstr>Example Bayes’ Net: Insurance</vt:lpstr>
      <vt:lpstr>Example Bayes’ Net: Car</vt:lpstr>
      <vt:lpstr>Graphical Model Notation</vt:lpstr>
      <vt:lpstr>Example: Traffic</vt:lpstr>
      <vt:lpstr>Example: Traffic II</vt:lpstr>
      <vt:lpstr>Example: Alarm Network</vt:lpstr>
      <vt:lpstr>Bayes’ Net Semantics</vt:lpstr>
      <vt:lpstr>Bayes’ Net Semantics</vt:lpstr>
      <vt:lpstr>Bayes’ Net Semantics</vt:lpstr>
      <vt:lpstr>Example: Alarm Network</vt:lpstr>
      <vt:lpstr>Global semantics (Alarm Network)</vt:lpstr>
      <vt:lpstr>Global semantics (Alarm Network)</vt:lpstr>
      <vt:lpstr>Local semantics</vt:lpstr>
      <vt:lpstr>How to construct Bayesian network</vt:lpstr>
      <vt:lpstr>How to construct Bayesian network</vt:lpstr>
      <vt:lpstr>Example: Appointment</vt:lpstr>
      <vt:lpstr>Example: Appointment</vt:lpstr>
      <vt:lpstr>Example: Appointment</vt:lpstr>
      <vt:lpstr>Example: Appointment</vt:lpstr>
      <vt:lpstr>Example: Appointment</vt:lpstr>
      <vt:lpstr>Example: Appointment</vt:lpstr>
      <vt:lpstr>Size of a Bayes’ Net</vt:lpstr>
      <vt:lpstr>Size of a Bayes’ Net</vt:lpstr>
      <vt:lpstr>Bayes’ Nets</vt:lpstr>
      <vt:lpstr>Conditional Independence</vt:lpstr>
      <vt:lpstr>Bayes Nets: Assumptions</vt:lpstr>
      <vt:lpstr>Example</vt:lpstr>
      <vt:lpstr>D-separation (Maybe the graph can tell us more)</vt:lpstr>
      <vt:lpstr>Simple Cases</vt:lpstr>
      <vt:lpstr>More V Structure</vt:lpstr>
      <vt:lpstr>Active and blocked Trail</vt:lpstr>
      <vt:lpstr>Example</vt:lpstr>
      <vt:lpstr>Example</vt:lpstr>
      <vt:lpstr>Inference</vt:lpstr>
      <vt:lpstr>Inference by Enumeration in Bayes’ Net</vt:lpstr>
      <vt:lpstr>Inference by Enumeration in Bayes’ Net</vt:lpstr>
      <vt:lpstr>Inference by Enumeration </vt:lpstr>
      <vt:lpstr>Approximate Inference </vt:lpstr>
      <vt:lpstr>Example: Appointment</vt:lpstr>
      <vt:lpstr>Example: Appointment</vt:lpstr>
      <vt:lpstr>Example: Appointment</vt:lpstr>
      <vt:lpstr>Example: Appointment</vt:lpstr>
      <vt:lpstr>Random Samples</vt:lpstr>
      <vt:lpstr>Random Samples</vt:lpstr>
      <vt:lpstr>Inference using Sampling</vt:lpstr>
      <vt:lpstr>Random Samples</vt:lpstr>
      <vt:lpstr>Inference using Sampling</vt:lpstr>
      <vt:lpstr>Bayes Nets Representation Summary</vt:lpstr>
      <vt:lpstr>Uncertainty and Time</vt:lpstr>
      <vt:lpstr>Markov assumption </vt:lpstr>
      <vt:lpstr>Markov assumption </vt:lpstr>
      <vt:lpstr>Markov assumption </vt:lpstr>
      <vt:lpstr>Markov Models (aka Markov chain/process)</vt:lpstr>
      <vt:lpstr>Markov Models (aka Markov chain/process)</vt:lpstr>
      <vt:lpstr>Example Markov Chain: Weather</vt:lpstr>
      <vt:lpstr>Example Markov Chain: Weather</vt:lpstr>
      <vt:lpstr>Mini-Forward Algorithm</vt:lpstr>
      <vt:lpstr>Example Run of Mini-Forward Algorithm</vt:lpstr>
      <vt:lpstr>Forward algorithm (simple form)</vt:lpstr>
      <vt:lpstr>Hidden Markov Models</vt:lpstr>
      <vt:lpstr>Example: Weather HMM</vt:lpstr>
      <vt:lpstr>Formally</vt:lpstr>
      <vt:lpstr>Example: Weather HMM</vt:lpstr>
      <vt:lpstr>Example: Weather HMM</vt:lpstr>
      <vt:lpstr>Example: Weather HMM</vt:lpstr>
      <vt:lpstr>Example: Weather HMM</vt:lpstr>
      <vt:lpstr>Example 2: Weather and Mode HMM</vt:lpstr>
      <vt:lpstr>Example 2: Weather and Mode HMM</vt:lpstr>
      <vt:lpstr>Example 2: Weather and Mode HMM</vt:lpstr>
      <vt:lpstr>Example 2: Weather and Mode HMM</vt:lpstr>
      <vt:lpstr>Example 2: Weather and Mode HMM</vt:lpstr>
      <vt:lpstr>Example 2: Weather and Mode HMM</vt:lpstr>
      <vt:lpstr>Example 2: Weather and Mode HMM</vt:lpstr>
      <vt:lpstr>Filtering / Monitoring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Lenovo</cp:lastModifiedBy>
  <cp:revision>2280</cp:revision>
  <cp:lastPrinted>2016-02-04T17:52:29Z</cp:lastPrinted>
  <dcterms:created xsi:type="dcterms:W3CDTF">2004-08-27T04:16:05Z</dcterms:created>
  <dcterms:modified xsi:type="dcterms:W3CDTF">2022-05-10T12:24:00Z</dcterms:modified>
</cp:coreProperties>
</file>